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4"/>
  </p:notesMasterIdLst>
  <p:sldIdLst>
    <p:sldId id="256" r:id="rId2"/>
    <p:sldId id="350" r:id="rId3"/>
    <p:sldId id="351" r:id="rId4"/>
    <p:sldId id="352" r:id="rId5"/>
    <p:sldId id="353" r:id="rId6"/>
    <p:sldId id="354" r:id="rId7"/>
    <p:sldId id="355" r:id="rId8"/>
    <p:sldId id="356" r:id="rId9"/>
    <p:sldId id="357" r:id="rId10"/>
    <p:sldId id="358" r:id="rId11"/>
    <p:sldId id="359" r:id="rId12"/>
    <p:sldId id="360" r:id="rId13"/>
    <p:sldId id="361" r:id="rId14"/>
    <p:sldId id="362" r:id="rId15"/>
    <p:sldId id="363" r:id="rId16"/>
    <p:sldId id="364" r:id="rId17"/>
    <p:sldId id="365" r:id="rId18"/>
    <p:sldId id="366" r:id="rId19"/>
    <p:sldId id="367" r:id="rId20"/>
    <p:sldId id="368" r:id="rId21"/>
    <p:sldId id="369" r:id="rId22"/>
    <p:sldId id="370" r:id="rId23"/>
    <p:sldId id="371" r:id="rId24"/>
    <p:sldId id="372" r:id="rId25"/>
    <p:sldId id="373" r:id="rId26"/>
    <p:sldId id="374" r:id="rId27"/>
    <p:sldId id="375" r:id="rId28"/>
    <p:sldId id="376" r:id="rId29"/>
    <p:sldId id="377" r:id="rId30"/>
    <p:sldId id="378" r:id="rId31"/>
    <p:sldId id="379" r:id="rId32"/>
    <p:sldId id="380" r:id="rId33"/>
    <p:sldId id="381" r:id="rId34"/>
    <p:sldId id="382" r:id="rId35"/>
    <p:sldId id="383" r:id="rId36"/>
    <p:sldId id="384" r:id="rId37"/>
    <p:sldId id="385" r:id="rId38"/>
    <p:sldId id="386" r:id="rId39"/>
    <p:sldId id="387" r:id="rId40"/>
    <p:sldId id="388" r:id="rId41"/>
    <p:sldId id="389" r:id="rId42"/>
    <p:sldId id="390" r:id="rId43"/>
    <p:sldId id="391" r:id="rId44"/>
    <p:sldId id="392" r:id="rId45"/>
    <p:sldId id="393" r:id="rId46"/>
    <p:sldId id="394" r:id="rId47"/>
    <p:sldId id="395" r:id="rId48"/>
    <p:sldId id="396" r:id="rId49"/>
    <p:sldId id="397" r:id="rId50"/>
    <p:sldId id="398" r:id="rId51"/>
    <p:sldId id="399" r:id="rId52"/>
    <p:sldId id="400" r:id="rId53"/>
    <p:sldId id="401" r:id="rId54"/>
    <p:sldId id="402" r:id="rId55"/>
    <p:sldId id="403" r:id="rId56"/>
    <p:sldId id="404" r:id="rId57"/>
    <p:sldId id="405" r:id="rId58"/>
    <p:sldId id="406" r:id="rId59"/>
    <p:sldId id="407" r:id="rId60"/>
    <p:sldId id="408" r:id="rId61"/>
    <p:sldId id="409" r:id="rId62"/>
    <p:sldId id="410" r:id="rId63"/>
    <p:sldId id="411" r:id="rId64"/>
    <p:sldId id="412" r:id="rId65"/>
    <p:sldId id="413" r:id="rId66"/>
    <p:sldId id="414" r:id="rId67"/>
    <p:sldId id="415" r:id="rId68"/>
    <p:sldId id="416" r:id="rId69"/>
    <p:sldId id="417" r:id="rId70"/>
    <p:sldId id="418" r:id="rId71"/>
    <p:sldId id="419" r:id="rId72"/>
    <p:sldId id="420" r:id="rId73"/>
    <p:sldId id="421" r:id="rId74"/>
    <p:sldId id="422" r:id="rId75"/>
    <p:sldId id="424" r:id="rId76"/>
    <p:sldId id="423" r:id="rId77"/>
    <p:sldId id="425" r:id="rId78"/>
    <p:sldId id="426" r:id="rId79"/>
    <p:sldId id="427" r:id="rId80"/>
    <p:sldId id="428" r:id="rId81"/>
    <p:sldId id="429" r:id="rId82"/>
    <p:sldId id="430" r:id="rId83"/>
    <p:sldId id="431" r:id="rId84"/>
    <p:sldId id="432" r:id="rId85"/>
    <p:sldId id="433" r:id="rId86"/>
    <p:sldId id="434" r:id="rId87"/>
    <p:sldId id="435" r:id="rId88"/>
    <p:sldId id="436" r:id="rId89"/>
    <p:sldId id="437" r:id="rId90"/>
    <p:sldId id="438" r:id="rId91"/>
    <p:sldId id="439" r:id="rId92"/>
    <p:sldId id="440" r:id="rId93"/>
    <p:sldId id="441" r:id="rId94"/>
    <p:sldId id="442" r:id="rId95"/>
    <p:sldId id="443" r:id="rId96"/>
    <p:sldId id="444" r:id="rId97"/>
    <p:sldId id="445" r:id="rId98"/>
    <p:sldId id="446" r:id="rId99"/>
    <p:sldId id="447" r:id="rId100"/>
    <p:sldId id="448" r:id="rId101"/>
    <p:sldId id="449" r:id="rId102"/>
    <p:sldId id="450" r:id="rId103"/>
    <p:sldId id="451" r:id="rId104"/>
    <p:sldId id="452" r:id="rId105"/>
    <p:sldId id="453" r:id="rId106"/>
    <p:sldId id="454" r:id="rId107"/>
    <p:sldId id="455" r:id="rId108"/>
    <p:sldId id="456" r:id="rId109"/>
    <p:sldId id="457" r:id="rId110"/>
    <p:sldId id="458" r:id="rId111"/>
    <p:sldId id="459" r:id="rId112"/>
    <p:sldId id="460" r:id="rId113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75FB"/>
    <a:srgbClr val="E9DF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09" autoAdjust="0"/>
    <p:restoredTop sz="94660"/>
  </p:normalViewPr>
  <p:slideViewPr>
    <p:cSldViewPr>
      <p:cViewPr varScale="1">
        <p:scale>
          <a:sx n="117" d="100"/>
          <a:sy n="117" d="100"/>
        </p:scale>
        <p:origin x="132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theme" Target="theme/theme1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01T08:32:59.125"/>
    </inkml:context>
    <inkml:brush xml:id="br0">
      <inkml:brushProperty name="width" value="0.5" units="cm"/>
      <inkml:brushProperty name="height" value="1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0 115,'367'18,"-38"5,-192-15,24 3,-33-1,192-8,-146-5,624 3,-745-3,98-18,-94 11,80-3,-83 11,1-1,96-20,-85 13,0 2,1 4,113 7,-46 0,213-20,119 9,-266 11,2942-3,-2966-16,-113 8,-21 4,202-15,-89 8,-16 0,558 10,-335 2,-306 2,95 17,16 1,-47-16,119 10,-116-1,158-1,-91-1,-24-1,350-12,-287-22,31 1,-198 22,-19 1,-1-2,85-12,-81 6,1 3,0 1,60 5,-23 0,738-2,-676 12,-7 0,384-11,-243-2,-137 12,8 1,-132-13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04:18:24.94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383 51 24575,'1'-1'0,"-1"0"0,1-1 0,-1 1 0,1 0 0,0 0 0,-1 0 0,1 1 0,0-1 0,0 0 0,0 0 0,0 0 0,0 1 0,0-1 0,0 0 0,0 1 0,0-1 0,0 1 0,0-1 0,0 1 0,2-1 0,30-10 0,-27 9 0,27-5 0,0 1 0,0 2 0,1 1 0,-1 2 0,50 4 0,-4-1 0,-70-1 0,0 0 0,-1 0 0,1 1 0,-1 0 0,1 0 0,-1 1 0,0 0 0,11 6 0,61 39 0,-52-30 0,-23-15 0,1 0 0,0 1 0,-1 0 0,0 0 0,0 0 0,0 0 0,0 1 0,-1-1 0,0 1 0,0 1 0,0-1 0,-1 0 0,1 1 0,-1 0 0,0 0 0,-1 0 0,0 0 0,0 0 0,0 0 0,-1 1 0,1-1 0,-2 0 0,1 1 0,-1-1 0,0 1 0,0-1 0,-2 11 0,0 266 0,-1 24 0,-8-221 0,7-60 0,0 0 0,1 45 0,3-61 0,1-1 0,1 0 0,-1 0 0,1 0 0,1 0 0,0 0 0,0-1 0,1 1 0,0-1 0,0 0 0,9 13 0,3 2 0,1-2 0,1 0 0,1-1 0,30 25 0,-38-37 0,0 0 0,1-1 0,-1 0 0,2-1 0,-1 0 0,1-1 0,0 0 0,0-1 0,0 0 0,25 2 0,83 14 0,-70-10 0,63 4 0,-149-12 0,0 2 0,0 2 0,1 0 0,-61 22 0,-8 1 0,82-25 0,-1 1 0,2 1 0,-1 1 0,1 1 0,0 0 0,0 2 0,1 0 0,1 1 0,0 1 0,0 1 0,1 0 0,-17 18 0,24-19 0,-1 1 0,1 0 0,1 0 0,1 1 0,0 0 0,0 0 0,1 1 0,1 0 0,1 1 0,-5 18 0,8-24 0,-12 54 0,2 1 0,3 0 0,0 70 0,9-120 0,2 31 0,-3-1 0,-1 0 0,-2 0 0,-19 79 0,8-66 0,9-34 0,0 0 0,-1-1 0,-1 0 0,-2-1 0,-16 31 0,16-39 0,0 0 0,0-1 0,-1 0 0,-1 0 0,0-2 0,-1 1 0,0-2 0,-1 1 0,0-2 0,-1 0 0,1-1 0,-2 0 0,1-1 0,-1-1 0,0 0 0,0-2 0,-1 1 0,-16 1 0,-37 15 0,58-16 0,0 0 0,0-1 0,-1-1 0,1 0 0,-17 1 0,-179-3 87,98-2-1539,91 1-5374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04:18:27.01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1982 24575,'8'-1'0,"-1"0"0,0-1 0,0 0 0,0 0 0,0-1 0,0 0 0,0 0 0,-1-1 0,8-5 0,13-5 0,892-356 0,-657 282 0,442-168 0,-417 140 0,449-119 0,35 48 0,148-38 0,-34-72 0,-762 252 0,-100 37-100,228-95-1165,-237 95-5561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04:18:24.94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383 51 24575,'1'-1'0,"-1"0"0,1-1 0,-1 1 0,1 0 0,0 0 0,-1 0 0,1 1 0,0-1 0,0 0 0,0 0 0,0 0 0,0 1 0,0-1 0,0 0 0,0 1 0,0-1 0,0 1 0,0-1 0,0 1 0,2-1 0,30-10 0,-27 9 0,27-5 0,0 1 0,0 2 0,1 1 0,-1 2 0,50 4 0,-4-1 0,-70-1 0,0 0 0,-1 0 0,1 1 0,-1 0 0,1 0 0,-1 1 0,0 0 0,11 6 0,61 39 0,-52-30 0,-23-15 0,1 0 0,0 1 0,-1 0 0,0 0 0,0 0 0,0 0 0,0 1 0,-1-1 0,0 1 0,0 1 0,0-1 0,-1 0 0,1 1 0,-1 0 0,0 0 0,-1 0 0,0 0 0,0 0 0,0 0 0,-1 1 0,1-1 0,-2 0 0,1 1 0,-1-1 0,0 1 0,0-1 0,-2 11 0,0 266 0,-1 24 0,-8-221 0,7-60 0,0 0 0,1 45 0,3-61 0,1-1 0,1 0 0,-1 0 0,1 0 0,1 0 0,0 0 0,0-1 0,1 1 0,0-1 0,0 0 0,9 13 0,3 2 0,1-2 0,1 0 0,1-1 0,30 25 0,-38-37 0,0 0 0,1-1 0,-1 0 0,2-1 0,-1 0 0,1-1 0,0 0 0,0-1 0,0 0 0,25 2 0,83 14 0,-70-10 0,63 4 0,-149-12 0,0 2 0,0 2 0,1 0 0,-61 22 0,-8 1 0,82-25 0,-1 1 0,2 1 0,-1 1 0,1 1 0,0 0 0,0 2 0,1 0 0,1 1 0,0 1 0,0 1 0,1 0 0,-17 18 0,24-19 0,-1 1 0,1 0 0,1 0 0,1 1 0,0 0 0,0 0 0,1 1 0,1 0 0,1 1 0,-5 18 0,8-24 0,-12 54 0,2 1 0,3 0 0,0 70 0,9-120 0,2 31 0,-3-1 0,-1 0 0,-2 0 0,-19 79 0,8-66 0,9-34 0,0 0 0,-1-1 0,-1 0 0,-2-1 0,-16 31 0,16-39 0,0 0 0,0-1 0,-1 0 0,-1 0 0,0-2 0,-1 1 0,0-2 0,-1 1 0,0-2 0,-1 0 0,1-1 0,-2 0 0,1-1 0,-1-1 0,0 0 0,0-2 0,-1 1 0,-16 1 0,-37 15 0,58-16 0,0 0 0,0-1 0,-1-1 0,1 0 0,-17 1 0,-179-3 87,98-2-1539,91 1-5374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04:18:27.01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1982 24575,'8'-1'0,"-1"0"0,0-1 0,0 0 0,0 0 0,0-1 0,0 0 0,0 0 0,-1-1 0,8-5 0,13-5 0,892-356 0,-657 282 0,442-168 0,-417 140 0,449-119 0,35 48 0,148-38 0,-34-72 0,-762 252 0,-100 37-100,228-95-1165,-237 95-5561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04:18:55.84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383 51 24575,'1'-1'0,"-1"0"0,1-1 0,-1 1 0,1 0 0,0 0 0,-1 0 0,1 1 0,0-1 0,0 0 0,0 0 0,0 0 0,0 1 0,0-1 0,0 0 0,0 1 0,0-1 0,0 1 0,0-1 0,0 1 0,2-1 0,30-10 0,-27 9 0,27-5 0,0 1 0,0 2 0,1 1 0,-1 2 0,50 4 0,-4-1 0,-70-1 0,0 0 0,-1 0 0,1 1 0,-1 0 0,1 0 0,-1 1 0,0 0 0,11 6 0,61 39 0,-52-30 0,-23-15 0,1 0 0,0 1 0,-1 0 0,0 0 0,0 0 0,0 0 0,0 1 0,-1-1 0,0 1 0,0 1 0,0-1 0,-1 0 0,1 1 0,-1 0 0,0 0 0,-1 0 0,0 0 0,0 0 0,0 0 0,-1 1 0,1-1 0,-2 0 0,1 1 0,-1-1 0,0 1 0,0-1 0,-2 11 0,0 266 0,-1 24 0,-8-221 0,7-60 0,0 0 0,1 45 0,3-61 0,1-1 0,1 0 0,-1 0 0,1 0 0,1 0 0,0 0 0,0-1 0,1 1 0,0-1 0,0 0 0,9 13 0,3 2 0,1-2 0,1 0 0,1-1 0,30 25 0,-38-37 0,0 0 0,1-1 0,-1 0 0,2-1 0,-1 0 0,1-1 0,0 0 0,0-1 0,0 0 0,25 2 0,83 14 0,-70-10 0,63 4 0,-149-12 0,0 2 0,0 2 0,1 0 0,-61 22 0,-8 1 0,82-25 0,-1 1 0,2 1 0,-1 1 0,1 1 0,0 0 0,0 2 0,1 0 0,1 1 0,0 1 0,0 1 0,1 0 0,-17 18 0,24-19 0,-1 1 0,1 0 0,1 0 0,1 1 0,0 0 0,0 0 0,1 1 0,1 0 0,1 1 0,-5 18 0,8-24 0,-12 54 0,2 1 0,3 0 0,0 70 0,9-120 0,2 31 0,-3-1 0,-1 0 0,-2 0 0,-19 79 0,8-66 0,9-34 0,0 0 0,-1-1 0,-1 0 0,-2-1 0,-16 31 0,16-39 0,0 0 0,0-1 0,-1 0 0,-1 0 0,0-2 0,-1 1 0,0-2 0,-1 1 0,0-2 0,-1 0 0,1-1 0,-2 0 0,1-1 0,-1-1 0,0 0 0,0-2 0,-1 1 0,-16 1 0,-37 15 0,58-16 0,0 0 0,0-1 0,-1-1 0,1 0 0,-17 1 0,-179-3 87,98-2-1539,91 1-5374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02T04:18:55.84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1982 24575,'8'-1'0,"-1"0"0,0-1 0,0 0 0,0 0 0,0-1 0,0 0 0,0 0 0,-1-1 0,8-5 0,13-5 0,892-356 0,-657 282 0,442-168 0,-417 140 0,449-119 0,35 48 0,148-38 0,-34-72 0,-762 252 0,-100 37-100,228-95-1165,-237 95-5561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01T08:33:02.537"/>
    </inkml:context>
    <inkml:brush xml:id="br0">
      <inkml:brushProperty name="width" value="0.5" units="cm"/>
      <inkml:brushProperty name="height" value="1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48,'527'2,"568"-4,-712-9,150-1,1378 12,-1632 12,19 0,953-13,-1115-10,-12-1,-74 11,297-15,103 8,-256 11,1893-3,-1622 23,36 0,-375-23,-14 2,149-19,-145 7,204 8,-157 5,45-4,173 3,-338 1,-16 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01T08:33:04.372"/>
    </inkml:context>
    <inkml:brush xml:id="br0">
      <inkml:brushProperty name="width" value="0.5" units="cm"/>
      <inkml:brushProperty name="height" value="1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25,'410'-17,"71"9,-279 11,-67-3,-116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01T08:32:59.125"/>
    </inkml:context>
    <inkml:brush xml:id="br0">
      <inkml:brushProperty name="width" value="0.5" units="cm"/>
      <inkml:brushProperty name="height" value="1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0 115,'367'18,"-38"5,-192-15,24 3,-33-1,192-8,-146-5,624 3,-745-3,98-18,-94 11,80-3,-83 11,1-1,96-20,-85 13,0 2,1 4,113 7,-46 0,213-20,119 9,-266 11,2942-3,-2966-16,-113 8,-21 4,202-15,-89 8,-16 0,558 10,-335 2,-306 2,95 17,16 1,-47-16,119 10,-116-1,158-1,-91-1,-24-1,350-12,-287-22,31 1,-198 22,-19 1,-1-2,85-12,-81 6,1 3,0 1,60 5,-23 0,738-2,-676 12,-7 0,384-11,-243-2,-137 12,8 1,-132-13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01T08:33:02.537"/>
    </inkml:context>
    <inkml:brush xml:id="br0">
      <inkml:brushProperty name="width" value="0.5" units="cm"/>
      <inkml:brushProperty name="height" value="1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48,'527'2,"568"-4,-712-9,150-1,1378 12,-1632 12,19 0,953-13,-1115-10,-12-1,-74 11,297-15,103 8,-256 11,1893-3,-1622 23,36 0,-375-23,-14 2,149-19,-145 7,204 8,-157 5,45-4,173 3,-338 1,-16 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01T08:33:04.372"/>
    </inkml:context>
    <inkml:brush xml:id="br0">
      <inkml:brushProperty name="width" value="0.5" units="cm"/>
      <inkml:brushProperty name="height" value="1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25,'410'-17,"71"9,-279 11,-67-3,-116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01T08:42:44.83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1,'5127'0,"-5107"0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01T17:55:37.799"/>
    </inkml:context>
    <inkml:brush xml:id="br0">
      <inkml:brushProperty name="width" value="0.5" units="cm"/>
      <inkml:brushProperty name="height" value="1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26,'270'-2,"286"5,-402 7,96 3,-66-2,2 1,1930-14,-1126 3,-749-16,-135 6,-20-2,-48 6,53-2,159-9,-131 8,141 8,-97 3,145-5,335 5,-583 2,60 12,-67-7,104 4,-30-3,-5-1,229-12,130 4,-246 21,-137-11,104 0,17-2,7 1,-208-11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01T19:11:44.6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1910 24575,'1'-2'0,"-1"0"0,1 0 0,-1 0 0,1 0 0,0 0 0,0 0 0,0 0 0,0 0 0,0 1 0,0-1 0,1 0 0,-1 1 0,1-1 0,-1 1 0,1-1 0,-1 1 0,1 0 0,0-1 0,3-1 0,39-19 0,-40 20 0,113-43 0,143-35 0,-228 71 0,74-22 0,116-52 0,-57 20 0,-88 36 0,79-41 0,129-55 0,-106 49 0,72-15 0,1-1 0,-197 69 0,105-26 0,-7 4 0,109-53 0,349-181 0,-514 230 0,-43 22 0,71-45 0,28-31 0,-91 64 0,-45 29 0,-1-1 0,0-1 0,0-1 0,-1 0 0,0-1 0,23-26 0,9-5 0,-39 37 0,0-1 0,0 0 0,0 0 0,-1-1 0,8-10 0,-14 15 0,1 0 0,0 1 0,0-1 0,0 1 0,0 0 0,0-1 0,0 1 0,1 0 0,-1 0 0,1 1 0,-1-1 0,1 0 0,0 1 0,5-3 0,-8 4 0,1 0 0,-1 0 0,1 0 0,-1 0 0,1 0 0,-1 0 0,1 0 0,-1 0 0,1 1 0,-1-1 0,1 0 0,-1 0 0,0 0 0,1 0 0,-1 1 0,1-1 0,-1 0 0,0 0 0,1 1 0,-1-1 0,1 0 0,-1 1 0,0-1 0,1 0 0,-1 1 0,0-1 0,0 1 0,1-1 0,-1 0 0,0 1 0,0 0 0,0 30 0,-40 115 0,-2 11 0,1-6 0,37-139 0,2-6 0,0-9 0,0-18 0,4-31 0,18-39 0,57-157 0,-73 239 0,18-57 0,-21 60 0,1 1 0,-1-1 0,0 0 0,-1 0 0,1 1 0,-1-1 0,0 0 0,-2-11 0,1 14 0,0 1 0,0 0 0,0 0 0,-1 0 0,1 0 0,-1 1 0,1-1 0,-1 0 0,0 1 0,1-1 0,-1 1 0,0-1 0,0 1 0,0 0 0,0 0 0,-1 0 0,1 0 0,0 0 0,0 0 0,0 1 0,-1-1 0,1 1 0,0 0 0,-1-1 0,-3 1 0,-72 2 0,56 0 0,-34 2 0,-83 19 0,54-8 0,21-10 0,-109-5 0,142-1 0,557 1 0,-504-1 0,-19 1 0,0-1 0,-1 1 0,1 0 0,0 0 0,-1 0 0,1 0 0,-1 1 0,1-1 0,0 1 0,-1-1 0,5 3 0,-6-2 0,1 1 0,-1-1 0,0 1 0,0 0 0,0-1 0,0 1 0,0 0 0,0-1 0,0 1 0,-1 0 0,1 0 0,-1 0 0,1 0 0,-1 0 0,0 0 0,0 0 0,0 0 0,0 0 0,0 0 0,-1 3 0,-3 612 0,-16-706 0,19-97 0,-1-19 0,2 203 0,-1 0 0,1-1 0,-1 1 0,0-1 0,0 1 0,0 0 0,0 0 0,0-1 0,0 1 0,-1 0 0,1 0 0,-1 0 0,1 0 0,-1 1 0,0-1 0,1 0 0,-1 1 0,0-1 0,0 1 0,-1 0 0,1-1 0,0 1 0,0 0 0,0 0 0,-1 1 0,1-1 0,-1 0 0,1 1 0,0-1 0,-5 1 0,-10-2 0,0 2 0,0 0 0,-27 3 0,13-1 0,-13 0 0,-162-3 0,195-1 0,0-1 0,0 0 0,0 0 0,1-1 0,-1 0 0,1-1 0,0 0 0,-14-10 0,-23-12 0,46 27 0,1 0 0,-1 0 0,1 0 0,-1 0 0,1 0 0,-1 0 0,0 0 0,1 0 0,-1-1 0,1 1 0,-1 0 0,1 0 0,-1-1 0,1 1 0,-1 0 0,1-1 0,0 1 0,-1 0 0,1-1 0,-1 1 0,1-1 0,0 1 0,-1-1 0,1 1 0,0-1 0,0 1 0,-1-1 0,1 1 0,0-1 0,0 1 0,0-1 0,0 0 0,0 1 0,0-1 0,-1 0 0,23-5 0,47 4 0,-62 2 0,124-1 0,106 4 0,-233-2 0,-1-1 0,1 1 0,-1 0 0,1 0 0,-1 0 0,0 1 0,1-1 0,-1 1 0,0 0 0,0 0 0,0 0 0,0 0 0,-1 0 0,1 1 0,0-1 0,-1 1 0,0 0 0,1 0 0,-1-1 0,-1 1 0,1 1 0,0-1 0,-1 0 0,3 6 0,1 9 0,0 0 0,-1 0 0,4 33 0,1 4 0,-2-16-9,-2 0 0,-2 0 0,-1 0 0,-5 63 0,1-10-1311,2-73-5506</inkml:trace>
</inkml:ink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sv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76F144-9A5A-4C19-9841-AA86F457125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A7C9EB-9578-4429-9158-7934B296FD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083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05052" y="219278"/>
            <a:ext cx="4123690" cy="3917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264684-B5DE-4471-999D-A89FE7167EDE}" type="datetime1">
              <a:rPr lang="en-US" smtClean="0"/>
              <a:t>3/3/2025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496B8D-F1C7-4698-A670-934D1C094377}" type="datetime1">
              <a:rPr lang="en-US" smtClean="0"/>
              <a:t>3/3/2025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741FD-8C9F-4A96-83C6-F6C37F5110EC}" type="datetime1">
              <a:rPr lang="en-US" smtClean="0"/>
              <a:t>3/3/2025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AA4857-787A-4808-B2E4-B31FE3774D3A}" type="datetime1">
              <a:rPr lang="en-US" smtClean="0"/>
              <a:t>3/3/2025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8F724-08DC-4554-8E21-4E36C1B4DF66}" type="datetime1">
              <a:rPr lang="en-US" smtClean="0"/>
              <a:t>3/3/2025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6492240"/>
            <a:ext cx="12192000" cy="365760"/>
          </a:xfrm>
          <a:custGeom>
            <a:avLst/>
            <a:gdLst/>
            <a:ahLst/>
            <a:cxnLst/>
            <a:rect l="l" t="t" r="r" b="b"/>
            <a:pathLst>
              <a:path w="12192000" h="365759">
                <a:moveTo>
                  <a:pt x="12192000" y="0"/>
                </a:moveTo>
                <a:lnTo>
                  <a:pt x="0" y="0"/>
                </a:lnTo>
                <a:lnTo>
                  <a:pt x="0" y="365760"/>
                </a:lnTo>
                <a:lnTo>
                  <a:pt x="12192000" y="365760"/>
                </a:lnTo>
                <a:lnTo>
                  <a:pt x="12192000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6492240"/>
            <a:ext cx="12192000" cy="365760"/>
          </a:xfrm>
          <a:custGeom>
            <a:avLst/>
            <a:gdLst/>
            <a:ahLst/>
            <a:cxnLst/>
            <a:rect l="l" t="t" r="r" b="b"/>
            <a:pathLst>
              <a:path w="12192000" h="365759">
                <a:moveTo>
                  <a:pt x="0" y="365760"/>
                </a:moveTo>
                <a:lnTo>
                  <a:pt x="12192000" y="365760"/>
                </a:lnTo>
                <a:lnTo>
                  <a:pt x="12192000" y="0"/>
                </a:lnTo>
                <a:lnTo>
                  <a:pt x="0" y="0"/>
                </a:lnTo>
                <a:lnTo>
                  <a:pt x="0" y="365760"/>
                </a:lnTo>
                <a:close/>
              </a:path>
            </a:pathLst>
          </a:custGeom>
          <a:ln w="12700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0"/>
            <a:ext cx="826135" cy="875030"/>
          </a:xfrm>
          <a:custGeom>
            <a:avLst/>
            <a:gdLst/>
            <a:ahLst/>
            <a:cxnLst/>
            <a:rect l="l" t="t" r="r" b="b"/>
            <a:pathLst>
              <a:path w="826135" h="875030">
                <a:moveTo>
                  <a:pt x="826008" y="0"/>
                </a:moveTo>
                <a:lnTo>
                  <a:pt x="0" y="0"/>
                </a:lnTo>
                <a:lnTo>
                  <a:pt x="0" y="874776"/>
                </a:lnTo>
                <a:lnTo>
                  <a:pt x="826008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0"/>
            <a:ext cx="826135" cy="875030"/>
          </a:xfrm>
          <a:custGeom>
            <a:avLst/>
            <a:gdLst/>
            <a:ahLst/>
            <a:cxnLst/>
            <a:rect l="l" t="t" r="r" b="b"/>
            <a:pathLst>
              <a:path w="826135" h="875030">
                <a:moveTo>
                  <a:pt x="0" y="0"/>
                </a:moveTo>
                <a:lnTo>
                  <a:pt x="826008" y="0"/>
                </a:lnTo>
                <a:lnTo>
                  <a:pt x="0" y="8747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05052" y="219278"/>
            <a:ext cx="4349115" cy="3917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89228" y="1373504"/>
            <a:ext cx="9636760" cy="1946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4CACC-E5C9-450A-9E1E-54F34D7E32FD}" type="datetime1">
              <a:rPr lang="en-US" smtClean="0"/>
              <a:t>3/3/2025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296400" y="653662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cs.montana.edu/pearsall/classes/spring2025/132/main.html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customXml" Target="../ink/ink11.xml"/><Relationship Id="rId4" Type="http://schemas.openxmlformats.org/officeDocument/2006/relationships/image" Target="../media/image38.png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3" Type="http://schemas.openxmlformats.org/officeDocument/2006/relationships/customXml" Target="../ink/ink12.xml"/><Relationship Id="rId7" Type="http://schemas.openxmlformats.org/officeDocument/2006/relationships/customXml" Target="../ink/ink1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customXml" Target="../ink/ink13.xml"/><Relationship Id="rId4" Type="http://schemas.openxmlformats.org/officeDocument/2006/relationships/image" Target="../media/image40.png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sv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svg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customXml" Target="../ink/ink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customXml" Target="../ink/ink4.xml"/><Relationship Id="rId7" Type="http://schemas.openxmlformats.org/officeDocument/2006/relationships/customXml" Target="../ink/ink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customXml" Target="../ink/ink5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customXml" Target="../ink/ink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customXml" Target="../ink/ink8.xml"/><Relationship Id="rId4" Type="http://schemas.openxmlformats.org/officeDocument/2006/relationships/image" Target="../media/image2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4.png"/><Relationship Id="rId4" Type="http://schemas.openxmlformats.org/officeDocument/2006/relationships/image" Target="../media/image30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customXml" Target="../ink/ink9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3400" y="990600"/>
            <a:ext cx="10896600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6000" b="1" dirty="0">
                <a:latin typeface="Arial" panose="020B0604020202020204" pitchFamily="34" charset="0"/>
                <a:cs typeface="Arial" panose="020B0604020202020204" pitchFamily="34" charset="0"/>
              </a:rPr>
              <a:t>CSCI</a:t>
            </a:r>
            <a:r>
              <a:rPr sz="6000" b="1" spc="-22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132</a:t>
            </a:r>
            <a:r>
              <a:rPr sz="60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sz="6000" b="1" spc="-204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6000" b="1" spc="-204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800" b="1" spc="-204" dirty="0">
                <a:latin typeface="Arial" panose="020B0604020202020204" pitchFamily="34" charset="0"/>
                <a:cs typeface="Arial" panose="020B0604020202020204" pitchFamily="34" charset="0"/>
              </a:rPr>
              <a:t>Basic Data Structures and Algorithms</a:t>
            </a:r>
            <a:endParaRPr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>
                <a:solidFill>
                  <a:schemeClr val="accent6"/>
                </a:solidFill>
              </a:endParaRPr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-6350" y="-6350"/>
            <a:ext cx="838835" cy="887730"/>
            <a:chOff x="-6350" y="-6350"/>
            <a:chExt cx="838835" cy="88773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7" name="object 7"/>
            <p:cNvSpPr/>
            <p:nvPr/>
          </p:nvSpPr>
          <p:spPr>
            <a:xfrm>
              <a:off x="0" y="0"/>
              <a:ext cx="826135" cy="875030"/>
            </a:xfrm>
            <a:custGeom>
              <a:avLst/>
              <a:gdLst/>
              <a:ahLst/>
              <a:cxnLst/>
              <a:rect l="l" t="t" r="r" b="b"/>
              <a:pathLst>
                <a:path w="826135" h="875030">
                  <a:moveTo>
                    <a:pt x="826008" y="0"/>
                  </a:moveTo>
                  <a:lnTo>
                    <a:pt x="0" y="0"/>
                  </a:lnTo>
                  <a:lnTo>
                    <a:pt x="0" y="874776"/>
                  </a:lnTo>
                  <a:lnTo>
                    <a:pt x="826008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0"/>
              <a:ext cx="826135" cy="875030"/>
            </a:xfrm>
            <a:custGeom>
              <a:avLst/>
              <a:gdLst/>
              <a:ahLst/>
              <a:cxnLst/>
              <a:rect l="l" t="t" r="r" b="b"/>
              <a:pathLst>
                <a:path w="826135" h="875030">
                  <a:moveTo>
                    <a:pt x="0" y="0"/>
                  </a:moveTo>
                  <a:lnTo>
                    <a:pt x="826008" y="0"/>
                  </a:lnTo>
                  <a:lnTo>
                    <a:pt x="0" y="87477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>
                <a:solidFill>
                  <a:schemeClr val="accent6"/>
                </a:solidFill>
              </a:endParaRPr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2893060" y="2971800"/>
            <a:ext cx="617728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2400" dirty="0">
                <a:latin typeface="Calibri"/>
                <a:cs typeface="Calibri"/>
              </a:rPr>
              <a:t>Growth Rates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76200" y="5523188"/>
            <a:ext cx="11587785" cy="8874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33502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latin typeface="Calibri"/>
                <a:cs typeface="Calibri"/>
              </a:rPr>
              <a:t>Reese</a:t>
            </a:r>
            <a:r>
              <a:rPr sz="2800" spc="-5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Pearsall</a:t>
            </a:r>
            <a:endParaRPr lang="en-US" sz="2800" spc="-20" dirty="0">
              <a:latin typeface="Calibri"/>
              <a:cs typeface="Calibri"/>
            </a:endParaRPr>
          </a:p>
          <a:p>
            <a:pPr marL="12700" marR="3335020">
              <a:lnSpc>
                <a:spcPct val="100000"/>
              </a:lnSpc>
              <a:spcBef>
                <a:spcPts val="100"/>
              </a:spcBef>
            </a:pPr>
            <a:r>
              <a:rPr lang="en-US" sz="2800" dirty="0">
                <a:latin typeface="Calibri"/>
                <a:cs typeface="Calibri"/>
              </a:rPr>
              <a:t>Spring 2025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6A11AF-12F4-4CFA-946A-9D6E597DA2A6}"/>
              </a:ext>
            </a:extLst>
          </p:cNvPr>
          <p:cNvSpPr txBox="1"/>
          <p:nvPr/>
        </p:nvSpPr>
        <p:spPr>
          <a:xfrm>
            <a:off x="0" y="6503206"/>
            <a:ext cx="98298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3335020">
              <a:lnSpc>
                <a:spcPct val="100000"/>
              </a:lnSpc>
              <a:spcBef>
                <a:spcPts val="100"/>
              </a:spcBef>
            </a:pPr>
            <a:r>
              <a:rPr lang="en-US" sz="1600" dirty="0">
                <a:solidFill>
                  <a:schemeClr val="bg1"/>
                </a:solidFill>
                <a:latin typeface="Calibri"/>
                <a:cs typeface="Calib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https://www.cs.montana.edu/pearsall/classes/spring2025/132/main.html</a:t>
            </a:r>
            <a:endParaRPr lang="en-US" sz="16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</a:t>
            </a:fld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</a:t>
            </a:fld>
            <a:endParaRPr lang="en-US" dirty="0"/>
          </a:p>
        </p:txBody>
      </p:sp>
      <p:pic>
        <p:nvPicPr>
          <p:cNvPr id="2050" name="Picture 2" descr="9,377 Cake Ingredients Illustrations &amp; Clip Art - iStock | Chocolate cake  ingredients, Cheese cake ingredients, Cake ingredients on white">
            <a:extLst>
              <a:ext uri="{FF2B5EF4-FFF2-40B4-BE49-F238E27FC236}">
                <a16:creationId xmlns:a16="http://schemas.microsoft.com/office/drawing/2014/main" id="{2FA2857C-A37D-1CD3-A084-851604900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2046514" cy="204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F8DE9-3A39-25CC-DB31-A24C024C1584}"/>
              </a:ext>
            </a:extLst>
          </p:cNvPr>
          <p:cNvSpPr txBox="1"/>
          <p:nvPr/>
        </p:nvSpPr>
        <p:spPr>
          <a:xfrm>
            <a:off x="2362200" y="228600"/>
            <a:ext cx="655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Consider an algorithm that will </a:t>
            </a:r>
            <a:r>
              <a:rPr lang="en-US" sz="2400" b="1" dirty="0"/>
              <a:t>make a cake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9C8BFF-E5AD-09A3-7151-2056E45CC530}"/>
              </a:ext>
            </a:extLst>
          </p:cNvPr>
          <p:cNvSpPr txBox="1"/>
          <p:nvPr/>
        </p:nvSpPr>
        <p:spPr>
          <a:xfrm>
            <a:off x="2370825" y="729964"/>
            <a:ext cx="9744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What are some ways we could measure the performance and effectiveness of our algorithm 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5DE74A-F211-6815-2E22-6215ABB132C9}"/>
              </a:ext>
            </a:extLst>
          </p:cNvPr>
          <p:cNvSpPr txBox="1"/>
          <p:nvPr/>
        </p:nvSpPr>
        <p:spPr>
          <a:xfrm>
            <a:off x="5943600" y="2828290"/>
            <a:ext cx="571777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much kitchen </a:t>
            </a:r>
            <a:r>
              <a:rPr lang="en-US" sz="2800" b="1" dirty="0"/>
              <a:t>space</a:t>
            </a:r>
            <a:r>
              <a:rPr lang="en-US" sz="2800" dirty="0"/>
              <a:t> is needed to make the cake?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What if the cake needed is really big?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3B3543-EC4B-625B-4596-1146455933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227" y="2756610"/>
            <a:ext cx="5017573" cy="293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13609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5708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#5: Generating prime numbers up to 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457B94-6307-A34F-3068-C42FACBB7B02}"/>
              </a:ext>
            </a:extLst>
          </p:cNvPr>
          <p:cNvSpPr txBox="1"/>
          <p:nvPr/>
        </p:nvSpPr>
        <p:spPr>
          <a:xfrm>
            <a:off x="152400" y="677263"/>
            <a:ext cx="6718663" cy="563231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//function to check if a given number is prime</a:t>
            </a:r>
            <a:endParaRPr lang="en-US" sz="1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==1||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=2;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-1;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 (String[]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50;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=1;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 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	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2A00FF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}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	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002DFD-4607-2B06-FC13-094092C36DF1}"/>
              </a:ext>
            </a:extLst>
          </p:cNvPr>
          <p:cNvSpPr txBox="1"/>
          <p:nvPr/>
        </p:nvSpPr>
        <p:spPr>
          <a:xfrm>
            <a:off x="6965821" y="990600"/>
            <a:ext cx="5134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algorithm generates prime numbers up to 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6FFCAEF-79E5-600E-5CA7-218DD681871F}"/>
              </a:ext>
            </a:extLst>
          </p:cNvPr>
          <p:cNvCxnSpPr>
            <a:cxnSpLocks/>
          </p:cNvCxnSpPr>
          <p:nvPr/>
        </p:nvCxnSpPr>
        <p:spPr>
          <a:xfrm flipH="1">
            <a:off x="4343400" y="4419600"/>
            <a:ext cx="28194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6743CB2-5812-AAF0-13F2-455DF76F9804}"/>
              </a:ext>
            </a:extLst>
          </p:cNvPr>
          <p:cNvSpPr txBox="1"/>
          <p:nvPr/>
        </p:nvSpPr>
        <p:spPr>
          <a:xfrm>
            <a:off x="7162800" y="4234934"/>
            <a:ext cx="3823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Check all possible values up to </a:t>
            </a:r>
            <a:r>
              <a:rPr lang="en-US" b="1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0527146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5708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#5: Generating prime numbers up to 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457B94-6307-A34F-3068-C42FACBB7B02}"/>
              </a:ext>
            </a:extLst>
          </p:cNvPr>
          <p:cNvSpPr txBox="1"/>
          <p:nvPr/>
        </p:nvSpPr>
        <p:spPr>
          <a:xfrm>
            <a:off x="152400" y="677263"/>
            <a:ext cx="6718663" cy="563231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//function to check if a given number is prime</a:t>
            </a:r>
            <a:endParaRPr lang="en-US" sz="1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==1||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=2;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-1;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 (String[]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50;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=1;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 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	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2A00FF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}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	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002DFD-4607-2B06-FC13-094092C36DF1}"/>
              </a:ext>
            </a:extLst>
          </p:cNvPr>
          <p:cNvSpPr txBox="1"/>
          <p:nvPr/>
        </p:nvSpPr>
        <p:spPr>
          <a:xfrm>
            <a:off x="6965821" y="990600"/>
            <a:ext cx="5134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algorithm generates prime numbers up to 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6FFCAEF-79E5-600E-5CA7-218DD681871F}"/>
              </a:ext>
            </a:extLst>
          </p:cNvPr>
          <p:cNvCxnSpPr>
            <a:cxnSpLocks/>
          </p:cNvCxnSpPr>
          <p:nvPr/>
        </p:nvCxnSpPr>
        <p:spPr>
          <a:xfrm flipH="1">
            <a:off x="4343400" y="4419600"/>
            <a:ext cx="28194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6743CB2-5812-AAF0-13F2-455DF76F9804}"/>
              </a:ext>
            </a:extLst>
          </p:cNvPr>
          <p:cNvSpPr txBox="1"/>
          <p:nvPr/>
        </p:nvSpPr>
        <p:spPr>
          <a:xfrm>
            <a:off x="7162800" y="4234934"/>
            <a:ext cx="3823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Check all possible values up to </a:t>
            </a:r>
            <a:r>
              <a:rPr lang="en-US" b="1" dirty="0"/>
              <a:t>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B2F4D89-2B44-0F49-E19C-0931F512D3D2}"/>
              </a:ext>
            </a:extLst>
          </p:cNvPr>
          <p:cNvCxnSpPr>
            <a:cxnSpLocks/>
          </p:cNvCxnSpPr>
          <p:nvPr/>
        </p:nvCxnSpPr>
        <p:spPr>
          <a:xfrm flipH="1">
            <a:off x="4876800" y="1981200"/>
            <a:ext cx="28194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842E646-8431-1AC9-EBEE-02185F733D92}"/>
              </a:ext>
            </a:extLst>
          </p:cNvPr>
          <p:cNvSpPr txBox="1"/>
          <p:nvPr/>
        </p:nvSpPr>
        <p:spPr>
          <a:xfrm>
            <a:off x="7772400" y="1720441"/>
            <a:ext cx="2819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Check every possible factor of a value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6899220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5708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#5: Generating prime numbers up to 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457B94-6307-A34F-3068-C42FACBB7B02}"/>
              </a:ext>
            </a:extLst>
          </p:cNvPr>
          <p:cNvSpPr txBox="1"/>
          <p:nvPr/>
        </p:nvSpPr>
        <p:spPr>
          <a:xfrm>
            <a:off x="152400" y="677263"/>
            <a:ext cx="6718663" cy="563231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//function to check if a given number is prime</a:t>
            </a:r>
            <a:endParaRPr lang="en-US" sz="1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==1||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=2;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-1;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 (String[]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50;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=1;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 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	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2A00FF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}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	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002DFD-4607-2B06-FC13-094092C36DF1}"/>
              </a:ext>
            </a:extLst>
          </p:cNvPr>
          <p:cNvSpPr txBox="1"/>
          <p:nvPr/>
        </p:nvSpPr>
        <p:spPr>
          <a:xfrm>
            <a:off x="6965821" y="990600"/>
            <a:ext cx="5134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algorithm generates prime numbers up to 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DEBAEA5-1AC5-4D22-7936-7F4DBF65F789}"/>
              </a:ext>
            </a:extLst>
          </p:cNvPr>
          <p:cNvCxnSpPr>
            <a:cxnSpLocks/>
          </p:cNvCxnSpPr>
          <p:nvPr/>
        </p:nvCxnSpPr>
        <p:spPr>
          <a:xfrm flipH="1">
            <a:off x="4954523" y="2228166"/>
            <a:ext cx="28194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FADFB0F-0283-8908-53C5-B861DFB2AD7F}"/>
              </a:ext>
            </a:extLst>
          </p:cNvPr>
          <p:cNvSpPr txBox="1"/>
          <p:nvPr/>
        </p:nvSpPr>
        <p:spPr>
          <a:xfrm>
            <a:off x="7986739" y="1905000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many factors do we check given N?</a:t>
            </a:r>
          </a:p>
        </p:txBody>
      </p:sp>
    </p:spTree>
    <p:extLst>
      <p:ext uri="{BB962C8B-B14F-4D97-AF65-F5344CB8AC3E}">
        <p14:creationId xmlns:p14="http://schemas.microsoft.com/office/powerpoint/2010/main" val="406107346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5708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#5: Generating prime numbers up to 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457B94-6307-A34F-3068-C42FACBB7B02}"/>
              </a:ext>
            </a:extLst>
          </p:cNvPr>
          <p:cNvSpPr txBox="1"/>
          <p:nvPr/>
        </p:nvSpPr>
        <p:spPr>
          <a:xfrm>
            <a:off x="152400" y="677263"/>
            <a:ext cx="6718663" cy="612475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8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i="1" dirty="0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counter</a:t>
            </a:r>
            <a:r>
              <a:rPr lang="en-US" sz="18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0;</a:t>
            </a:r>
            <a:endParaRPr lang="en-US" sz="1600" b="1" dirty="0">
              <a:solidFill>
                <a:srgbClr val="3F7F5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//function to check if a given number is prime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==1||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=2;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-1;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i="1" dirty="0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counter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 (String[]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50;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=1;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 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	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dirty="0">
                <a:solidFill>
                  <a:srgbClr val="2A00FF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}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8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8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i="1" dirty="0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counter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	</a:t>
            </a:r>
          </a:p>
          <a:p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F738E3-8252-EF41-6F5C-859E023B0961}"/>
              </a:ext>
            </a:extLst>
          </p:cNvPr>
          <p:cNvSpPr txBox="1"/>
          <p:nvPr/>
        </p:nvSpPr>
        <p:spPr>
          <a:xfrm>
            <a:off x="7848600" y="609600"/>
            <a:ext cx="3344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Let’s add a counter!</a:t>
            </a:r>
          </a:p>
        </p:txBody>
      </p:sp>
    </p:spTree>
    <p:extLst>
      <p:ext uri="{BB962C8B-B14F-4D97-AF65-F5344CB8AC3E}">
        <p14:creationId xmlns:p14="http://schemas.microsoft.com/office/powerpoint/2010/main" val="189058615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5708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#5: Generating prime numbers up to 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457B94-6307-A34F-3068-C42FACBB7B02}"/>
              </a:ext>
            </a:extLst>
          </p:cNvPr>
          <p:cNvSpPr txBox="1"/>
          <p:nvPr/>
        </p:nvSpPr>
        <p:spPr>
          <a:xfrm>
            <a:off x="152400" y="677263"/>
            <a:ext cx="6718663" cy="612475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8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i="1" dirty="0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counter</a:t>
            </a:r>
            <a:r>
              <a:rPr lang="en-US" sz="18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0;</a:t>
            </a:r>
            <a:endParaRPr lang="en-US" sz="1600" b="1" dirty="0">
              <a:solidFill>
                <a:srgbClr val="3F7F5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//function to check if a given number is prime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==1||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=2;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-1;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i="1" dirty="0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counter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 (String[]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50;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=1;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 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	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dirty="0">
                <a:solidFill>
                  <a:srgbClr val="2A00FF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}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8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8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i="1" dirty="0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counter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	</a:t>
            </a:r>
          </a:p>
          <a:p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F738E3-8252-EF41-6F5C-859E023B0961}"/>
              </a:ext>
            </a:extLst>
          </p:cNvPr>
          <p:cNvSpPr txBox="1"/>
          <p:nvPr/>
        </p:nvSpPr>
        <p:spPr>
          <a:xfrm>
            <a:off x="7848600" y="609600"/>
            <a:ext cx="3344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Let’s add a counter!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AD0F285-2A23-253F-4EEA-BEE70501C4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5228106"/>
              </p:ext>
            </p:extLst>
          </p:nvPr>
        </p:nvGraphicFramePr>
        <p:xfrm>
          <a:off x="7602992" y="2212807"/>
          <a:ext cx="3835400" cy="31608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7700">
                  <a:extLst>
                    <a:ext uri="{9D8B030D-6E8A-4147-A177-3AD203B41FA5}">
                      <a16:colId xmlns:a16="http://schemas.microsoft.com/office/drawing/2014/main" val="2231345905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045810898"/>
                    </a:ext>
                  </a:extLst>
                </a:gridCol>
              </a:tblGrid>
              <a:tr h="45155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Counter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772425"/>
                  </a:ext>
                </a:extLst>
              </a:tr>
              <a:tr h="45155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746653"/>
                  </a:ext>
                </a:extLst>
              </a:tr>
              <a:tr h="45155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647927"/>
                  </a:ext>
                </a:extLst>
              </a:tr>
              <a:tr h="45155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988092"/>
                  </a:ext>
                </a:extLst>
              </a:tr>
              <a:tr h="45155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756522"/>
                  </a:ext>
                </a:extLst>
              </a:tr>
              <a:tr h="45155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913462"/>
                  </a:ext>
                </a:extLst>
              </a:tr>
              <a:tr h="45155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75508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675332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5708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#5: Generating prime numbers up to 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2B7218-C886-D71A-78B6-C6954F86D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561" y="1298909"/>
            <a:ext cx="5204053" cy="42601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BDF0D3D-060F-BF71-B0B0-250E7DD1C2D0}"/>
              </a:ext>
            </a:extLst>
          </p:cNvPr>
          <p:cNvSpPr txBox="1"/>
          <p:nvPr/>
        </p:nvSpPr>
        <p:spPr>
          <a:xfrm>
            <a:off x="6448009" y="2133600"/>
            <a:ext cx="5011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This looks to be </a:t>
            </a:r>
            <a:r>
              <a:rPr lang="en-US" sz="3200" b="1" dirty="0"/>
              <a:t>quadratic</a:t>
            </a:r>
          </a:p>
        </p:txBody>
      </p:sp>
    </p:spTree>
    <p:extLst>
      <p:ext uri="{BB962C8B-B14F-4D97-AF65-F5344CB8AC3E}">
        <p14:creationId xmlns:p14="http://schemas.microsoft.com/office/powerpoint/2010/main" val="11496446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66095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#6: Brute Forcing an N digit numeric passcode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897D36-621B-2445-D9A4-58261B4F9D9F}"/>
              </a:ext>
            </a:extLst>
          </p:cNvPr>
          <p:cNvSpPr txBox="1"/>
          <p:nvPr/>
        </p:nvSpPr>
        <p:spPr>
          <a:xfrm>
            <a:off x="228600" y="1066800"/>
            <a:ext cx="7734810" cy="378565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main(String[]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4; </a:t>
            </a:r>
            <a:r>
              <a:rPr lang="en-US" sz="24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//0 - 9999</a:t>
            </a:r>
            <a:endParaRPr lang="en-US" sz="2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1;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*= 10;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 ) { </a:t>
            </a:r>
          </a:p>
          <a:p>
            <a:r>
              <a:rPr lang="en-US" sz="240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guess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//guess a password</a:t>
            </a:r>
            <a:endParaRPr lang="en-US" sz="2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8009540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66095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#6: Brute Forcing an N digit numeric passcode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897D36-621B-2445-D9A4-58261B4F9D9F}"/>
              </a:ext>
            </a:extLst>
          </p:cNvPr>
          <p:cNvSpPr txBox="1"/>
          <p:nvPr/>
        </p:nvSpPr>
        <p:spPr>
          <a:xfrm>
            <a:off x="228600" y="1066800"/>
            <a:ext cx="7734810" cy="378565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main(String[]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4; </a:t>
            </a:r>
            <a:r>
              <a:rPr lang="en-US" sz="24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//0 - 9999</a:t>
            </a:r>
            <a:endParaRPr lang="en-US" sz="2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1;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*= 10;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 ) { </a:t>
            </a:r>
          </a:p>
          <a:p>
            <a:r>
              <a:rPr lang="en-US" sz="240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guess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//guess a password</a:t>
            </a:r>
            <a:endParaRPr lang="en-US" sz="2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443F16F-85A9-0E23-B894-0DD9D5D1CA2D}"/>
              </a:ext>
            </a:extLst>
          </p:cNvPr>
          <p:cNvGrpSpPr/>
          <p:nvPr/>
        </p:nvGrpSpPr>
        <p:grpSpPr>
          <a:xfrm>
            <a:off x="5829866" y="1964173"/>
            <a:ext cx="2746800" cy="1253160"/>
            <a:chOff x="5829866" y="1964173"/>
            <a:chExt cx="2746800" cy="1253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781FCD53-9E58-F523-20A8-47888B741907}"/>
                    </a:ext>
                  </a:extLst>
                </p14:cNvPr>
                <p14:cNvContentPartPr/>
                <p14:nvPr/>
              </p14:nvContentPartPr>
              <p14:xfrm>
                <a:off x="5829866" y="2169733"/>
                <a:ext cx="584640" cy="10476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781FCD53-9E58-F523-20A8-47888B741907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821226" y="2160733"/>
                  <a:ext cx="602280" cy="106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8D47F3D5-17D2-D153-1E6F-682293B06CEE}"/>
                    </a:ext>
                  </a:extLst>
                </p14:cNvPr>
                <p14:cNvContentPartPr/>
                <p14:nvPr/>
              </p14:nvContentPartPr>
              <p14:xfrm>
                <a:off x="6417026" y="1964173"/>
                <a:ext cx="2159640" cy="71388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8D47F3D5-17D2-D153-1E6F-682293B06CEE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408026" y="1955173"/>
                  <a:ext cx="2177280" cy="7315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E27B7D1-286F-8222-F2DA-2F9E2DC01B30}"/>
              </a:ext>
            </a:extLst>
          </p:cNvPr>
          <p:cNvSpPr txBox="1"/>
          <p:nvPr/>
        </p:nvSpPr>
        <p:spPr>
          <a:xfrm>
            <a:off x="8686800" y="1676400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for loop grows </a:t>
            </a:r>
            <a:r>
              <a:rPr lang="en-US" b="1" dirty="0"/>
              <a:t>linearly</a:t>
            </a:r>
          </a:p>
        </p:txBody>
      </p:sp>
    </p:spTree>
    <p:extLst>
      <p:ext uri="{BB962C8B-B14F-4D97-AF65-F5344CB8AC3E}">
        <p14:creationId xmlns:p14="http://schemas.microsoft.com/office/powerpoint/2010/main" val="404474382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66095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#6: Brute Forcing an N digit numeric passcode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897D36-621B-2445-D9A4-58261B4F9D9F}"/>
              </a:ext>
            </a:extLst>
          </p:cNvPr>
          <p:cNvSpPr txBox="1"/>
          <p:nvPr/>
        </p:nvSpPr>
        <p:spPr>
          <a:xfrm>
            <a:off x="228600" y="1066800"/>
            <a:ext cx="7734810" cy="378565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main(String[]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4; </a:t>
            </a:r>
            <a:r>
              <a:rPr lang="en-US" sz="24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//0 - 9999</a:t>
            </a:r>
            <a:endParaRPr lang="en-US" sz="2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1;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*= 10;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 ) { </a:t>
            </a:r>
          </a:p>
          <a:p>
            <a:r>
              <a:rPr lang="en-US" sz="240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guess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//guess a password</a:t>
            </a:r>
            <a:endParaRPr lang="en-US" sz="2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443F16F-85A9-0E23-B894-0DD9D5D1CA2D}"/>
              </a:ext>
            </a:extLst>
          </p:cNvPr>
          <p:cNvGrpSpPr/>
          <p:nvPr/>
        </p:nvGrpSpPr>
        <p:grpSpPr>
          <a:xfrm>
            <a:off x="5829866" y="1964173"/>
            <a:ext cx="2746800" cy="1253160"/>
            <a:chOff x="5829866" y="1964173"/>
            <a:chExt cx="2746800" cy="1253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781FCD53-9E58-F523-20A8-47888B741907}"/>
                    </a:ext>
                  </a:extLst>
                </p14:cNvPr>
                <p14:cNvContentPartPr/>
                <p14:nvPr/>
              </p14:nvContentPartPr>
              <p14:xfrm>
                <a:off x="5829866" y="2169733"/>
                <a:ext cx="584640" cy="10476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781FCD53-9E58-F523-20A8-47888B741907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820866" y="2160733"/>
                  <a:ext cx="602280" cy="106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8D47F3D5-17D2-D153-1E6F-682293B06CEE}"/>
                    </a:ext>
                  </a:extLst>
                </p14:cNvPr>
                <p14:cNvContentPartPr/>
                <p14:nvPr/>
              </p14:nvContentPartPr>
              <p14:xfrm>
                <a:off x="6417026" y="1964173"/>
                <a:ext cx="2159640" cy="71388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8D47F3D5-17D2-D153-1E6F-682293B06CEE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408026" y="1955173"/>
                  <a:ext cx="2177280" cy="7315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E27B7D1-286F-8222-F2DA-2F9E2DC01B30}"/>
              </a:ext>
            </a:extLst>
          </p:cNvPr>
          <p:cNvSpPr txBox="1"/>
          <p:nvPr/>
        </p:nvSpPr>
        <p:spPr>
          <a:xfrm>
            <a:off x="8686800" y="1676400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for loop grows </a:t>
            </a:r>
            <a:r>
              <a:rPr lang="en-US" b="1" dirty="0"/>
              <a:t>linearly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5F63B9-7BE4-A31E-60CD-BA0CCC0AA5E1}"/>
              </a:ext>
            </a:extLst>
          </p:cNvPr>
          <p:cNvGrpSpPr/>
          <p:nvPr/>
        </p:nvGrpSpPr>
        <p:grpSpPr>
          <a:xfrm>
            <a:off x="7496846" y="3138672"/>
            <a:ext cx="2746800" cy="1253160"/>
            <a:chOff x="5829866" y="1964173"/>
            <a:chExt cx="2746800" cy="1253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AB2A79A8-C5ED-1B78-8D9D-F0BB53EC1762}"/>
                    </a:ext>
                  </a:extLst>
                </p14:cNvPr>
                <p14:cNvContentPartPr/>
                <p14:nvPr/>
              </p14:nvContentPartPr>
              <p14:xfrm>
                <a:off x="5829866" y="2169733"/>
                <a:ext cx="584640" cy="104760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AB2A79A8-C5ED-1B78-8D9D-F0BB53EC1762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820866" y="2160733"/>
                  <a:ext cx="602280" cy="106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76DA8B2F-2262-C44B-3F0A-5ADDD2FC8E92}"/>
                    </a:ext>
                  </a:extLst>
                </p14:cNvPr>
                <p14:cNvContentPartPr/>
                <p14:nvPr/>
              </p14:nvContentPartPr>
              <p14:xfrm>
                <a:off x="6417026" y="1964173"/>
                <a:ext cx="2159640" cy="71388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76DA8B2F-2262-C44B-3F0A-5ADDD2FC8E92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408026" y="1955173"/>
                  <a:ext cx="2177280" cy="7315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F71E254-B8D2-2AE0-8259-388135E3C94A}"/>
              </a:ext>
            </a:extLst>
          </p:cNvPr>
          <p:cNvSpPr txBox="1"/>
          <p:nvPr/>
        </p:nvSpPr>
        <p:spPr>
          <a:xfrm>
            <a:off x="10331585" y="2736990"/>
            <a:ext cx="1031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highlight>
                  <a:srgbClr val="00FF00"/>
                </a:highlight>
              </a:rPr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65023025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66095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#6: Brute Forcing an N digit numeric passcode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897D36-621B-2445-D9A4-58261B4F9D9F}"/>
              </a:ext>
            </a:extLst>
          </p:cNvPr>
          <p:cNvSpPr txBox="1"/>
          <p:nvPr/>
        </p:nvSpPr>
        <p:spPr>
          <a:xfrm>
            <a:off x="152400" y="2105561"/>
            <a:ext cx="5577168" cy="264687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main(String[]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4; </a:t>
            </a:r>
            <a:r>
              <a:rPr lang="en-US" sz="16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//0 - 9999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*= 10;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 ) { </a:t>
            </a:r>
          </a:p>
          <a:p>
            <a:r>
              <a:rPr lang="en-US" sz="160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guess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16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//guess a password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063EFB26-628E-24BD-3E79-E16A3F3BEB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7086642"/>
              </p:ext>
            </p:extLst>
          </p:nvPr>
        </p:nvGraphicFramePr>
        <p:xfrm>
          <a:off x="6400800" y="2057400"/>
          <a:ext cx="538480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2400">
                  <a:extLst>
                    <a:ext uri="{9D8B030D-6E8A-4147-A177-3AD203B41FA5}">
                      <a16:colId xmlns:a16="http://schemas.microsoft.com/office/drawing/2014/main" val="1296667251"/>
                    </a:ext>
                  </a:extLst>
                </a:gridCol>
                <a:gridCol w="2692400">
                  <a:extLst>
                    <a:ext uri="{9D8B030D-6E8A-4147-A177-3AD203B41FA5}">
                      <a16:colId xmlns:a16="http://schemas.microsoft.com/office/drawing/2014/main" val="3149710234"/>
                    </a:ext>
                  </a:extLst>
                </a:gridCol>
              </a:tblGrid>
              <a:tr h="1422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# Passcodes Guessed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310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6339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6581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636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316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577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43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3912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11</a:t>
            </a:fld>
            <a:endParaRPr lang="en-US" dirty="0"/>
          </a:p>
        </p:txBody>
      </p:sp>
      <p:pic>
        <p:nvPicPr>
          <p:cNvPr id="2050" name="Picture 2" descr="9,377 Cake Ingredients Illustrations &amp; Clip Art - iStock | Chocolate cake  ingredients, Cheese cake ingredients, Cake ingredients on white">
            <a:extLst>
              <a:ext uri="{FF2B5EF4-FFF2-40B4-BE49-F238E27FC236}">
                <a16:creationId xmlns:a16="http://schemas.microsoft.com/office/drawing/2014/main" id="{2FA2857C-A37D-1CD3-A084-851604900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2046514" cy="204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F8DE9-3A39-25CC-DB31-A24C024C1584}"/>
              </a:ext>
            </a:extLst>
          </p:cNvPr>
          <p:cNvSpPr txBox="1"/>
          <p:nvPr/>
        </p:nvSpPr>
        <p:spPr>
          <a:xfrm>
            <a:off x="2438400" y="381000"/>
            <a:ext cx="655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Algorithm Analysis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B51CC0-4CB7-DB97-79AC-3745EE3D1575}"/>
              </a:ext>
            </a:extLst>
          </p:cNvPr>
          <p:cNvSpPr txBox="1"/>
          <p:nvPr/>
        </p:nvSpPr>
        <p:spPr>
          <a:xfrm>
            <a:off x="234043" y="2397948"/>
            <a:ext cx="5486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Performance &amp; Efficiency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Running time of Algorithm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Space needed to run the algorithm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0A795D-CA08-7AD8-F938-243688DFD12B}"/>
              </a:ext>
            </a:extLst>
          </p:cNvPr>
          <p:cNvSpPr txBox="1"/>
          <p:nvPr/>
        </p:nvSpPr>
        <p:spPr>
          <a:xfrm>
            <a:off x="7255346" y="2235468"/>
            <a:ext cx="462658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Algorithm Correctness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Validity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Optimality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Generalizability</a:t>
            </a:r>
          </a:p>
        </p:txBody>
      </p:sp>
    </p:spTree>
    <p:extLst>
      <p:ext uri="{BB962C8B-B14F-4D97-AF65-F5344CB8AC3E}">
        <p14:creationId xmlns:p14="http://schemas.microsoft.com/office/powerpoint/2010/main" val="2533482683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110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66095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#6: Brute Forcing an N digit numeric passcode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897D36-621B-2445-D9A4-58261B4F9D9F}"/>
              </a:ext>
            </a:extLst>
          </p:cNvPr>
          <p:cNvSpPr txBox="1"/>
          <p:nvPr/>
        </p:nvSpPr>
        <p:spPr>
          <a:xfrm>
            <a:off x="152400" y="2105561"/>
            <a:ext cx="5577168" cy="264687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main(String[]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4; </a:t>
            </a:r>
            <a:r>
              <a:rPr lang="en-US" sz="16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//0 - 9999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*= 10;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 ) { </a:t>
            </a:r>
          </a:p>
          <a:p>
            <a:r>
              <a:rPr lang="en-US" sz="160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guess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16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//guess a password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063EFB26-628E-24BD-3E79-E16A3F3BEB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594205"/>
              </p:ext>
            </p:extLst>
          </p:nvPr>
        </p:nvGraphicFramePr>
        <p:xfrm>
          <a:off x="6400800" y="2057400"/>
          <a:ext cx="5384800" cy="296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2400">
                  <a:extLst>
                    <a:ext uri="{9D8B030D-6E8A-4147-A177-3AD203B41FA5}">
                      <a16:colId xmlns:a16="http://schemas.microsoft.com/office/drawing/2014/main" val="1296667251"/>
                    </a:ext>
                  </a:extLst>
                </a:gridCol>
                <a:gridCol w="2692400">
                  <a:extLst>
                    <a:ext uri="{9D8B030D-6E8A-4147-A177-3AD203B41FA5}">
                      <a16:colId xmlns:a16="http://schemas.microsoft.com/office/drawing/2014/main" val="3149710234"/>
                    </a:ext>
                  </a:extLst>
                </a:gridCol>
              </a:tblGrid>
              <a:tr h="1422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# Passcodes Guessed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310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6339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6581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636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316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577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4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5542024"/>
                  </a:ext>
                </a:extLst>
              </a:tr>
            </a:tbl>
          </a:graphicData>
        </a:graphic>
      </p:graphicFrame>
      <p:pic>
        <p:nvPicPr>
          <p:cNvPr id="8" name="Graphic 7" descr="Skull with solid fill">
            <a:extLst>
              <a:ext uri="{FF2B5EF4-FFF2-40B4-BE49-F238E27FC236}">
                <a16:creationId xmlns:a16="http://schemas.microsoft.com/office/drawing/2014/main" id="{3065B725-2CC9-4CA2-4FCE-677DF083F1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34600" y="4541668"/>
            <a:ext cx="541564" cy="54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346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111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66095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#6: Brute Forcing an N digit numeric passcode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897D36-621B-2445-D9A4-58261B4F9D9F}"/>
              </a:ext>
            </a:extLst>
          </p:cNvPr>
          <p:cNvSpPr txBox="1"/>
          <p:nvPr/>
        </p:nvSpPr>
        <p:spPr>
          <a:xfrm>
            <a:off x="152400" y="2105561"/>
            <a:ext cx="5577168" cy="264687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main(String[]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4; </a:t>
            </a:r>
            <a:r>
              <a:rPr lang="en-US" sz="16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//0 - 9999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*= 10;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upperbound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 ) { </a:t>
            </a:r>
          </a:p>
          <a:p>
            <a:r>
              <a:rPr lang="en-US" sz="160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guess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16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//guess a password</a:t>
            </a:r>
            <a:endParaRPr lang="en-US" sz="16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063EFB26-628E-24BD-3E79-E16A3F3BEB60}"/>
              </a:ext>
            </a:extLst>
          </p:cNvPr>
          <p:cNvGraphicFramePr>
            <a:graphicFrameLocks noGrp="1"/>
          </p:cNvGraphicFramePr>
          <p:nvPr/>
        </p:nvGraphicFramePr>
        <p:xfrm>
          <a:off x="6400800" y="2057400"/>
          <a:ext cx="5384800" cy="296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2400">
                  <a:extLst>
                    <a:ext uri="{9D8B030D-6E8A-4147-A177-3AD203B41FA5}">
                      <a16:colId xmlns:a16="http://schemas.microsoft.com/office/drawing/2014/main" val="1296667251"/>
                    </a:ext>
                  </a:extLst>
                </a:gridCol>
                <a:gridCol w="2692400">
                  <a:extLst>
                    <a:ext uri="{9D8B030D-6E8A-4147-A177-3AD203B41FA5}">
                      <a16:colId xmlns:a16="http://schemas.microsoft.com/office/drawing/2014/main" val="3149710234"/>
                    </a:ext>
                  </a:extLst>
                </a:gridCol>
              </a:tblGrid>
              <a:tr h="1422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# Passcodes Guessed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310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6339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6581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636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316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577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4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5542024"/>
                  </a:ext>
                </a:extLst>
              </a:tr>
            </a:tbl>
          </a:graphicData>
        </a:graphic>
      </p:graphicFrame>
      <p:pic>
        <p:nvPicPr>
          <p:cNvPr id="8" name="Graphic 7" descr="Skull with solid fill">
            <a:extLst>
              <a:ext uri="{FF2B5EF4-FFF2-40B4-BE49-F238E27FC236}">
                <a16:creationId xmlns:a16="http://schemas.microsoft.com/office/drawing/2014/main" id="{3065B725-2CC9-4CA2-4FCE-677DF083F1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34600" y="4541668"/>
            <a:ext cx="541564" cy="5415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25E84E-4CA2-0D47-2567-CDBEFBAD1EE6}"/>
              </a:ext>
            </a:extLst>
          </p:cNvPr>
          <p:cNvSpPr txBox="1"/>
          <p:nvPr/>
        </p:nvSpPr>
        <p:spPr>
          <a:xfrm>
            <a:off x="4648200" y="5550693"/>
            <a:ext cx="27446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rial Black" panose="020B0A04020102020204" pitchFamily="34" charset="0"/>
              </a:rPr>
              <a:t>y = 10</a:t>
            </a:r>
            <a:r>
              <a:rPr lang="en-US" sz="4800" baseline="30000" dirty="0">
                <a:latin typeface="Arial Black" panose="020B0A04020102020204" pitchFamily="34" charset="0"/>
              </a:rPr>
              <a:t>^x</a:t>
            </a:r>
            <a:endParaRPr lang="en-US" sz="4800" dirty="0"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537A55-1414-E5B9-DF2E-F3A5D14C0740}"/>
              </a:ext>
            </a:extLst>
          </p:cNvPr>
          <p:cNvSpPr txBox="1"/>
          <p:nvPr/>
        </p:nvSpPr>
        <p:spPr>
          <a:xfrm>
            <a:off x="7696200" y="5643025"/>
            <a:ext cx="2595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Exponential</a:t>
            </a:r>
          </a:p>
        </p:txBody>
      </p:sp>
    </p:spTree>
    <p:extLst>
      <p:ext uri="{BB962C8B-B14F-4D97-AF65-F5344CB8AC3E}">
        <p14:creationId xmlns:p14="http://schemas.microsoft.com/office/powerpoint/2010/main" val="1337942871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112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CFF31E-B8F6-8A5E-AFF4-10FCD2B83BE0}"/>
              </a:ext>
            </a:extLst>
          </p:cNvPr>
          <p:cNvSpPr txBox="1"/>
          <p:nvPr/>
        </p:nvSpPr>
        <p:spPr>
          <a:xfrm>
            <a:off x="696032" y="381000"/>
            <a:ext cx="10096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0" dirty="0">
                <a:solidFill>
                  <a:srgbClr val="333333"/>
                </a:solidFill>
                <a:effectLst/>
                <a:latin typeface="Helvetica Neue"/>
              </a:rPr>
              <a:t>The</a:t>
            </a:r>
            <a:r>
              <a:rPr lang="en-US" sz="3600" b="1" i="0" dirty="0">
                <a:solidFill>
                  <a:srgbClr val="333333"/>
                </a:solidFill>
                <a:effectLst/>
                <a:latin typeface="Helvetica Neue"/>
              </a:rPr>
              <a:t> growth rate </a:t>
            </a:r>
            <a:r>
              <a:rPr lang="en-US" sz="3600" i="0" dirty="0">
                <a:solidFill>
                  <a:srgbClr val="333333"/>
                </a:solidFill>
                <a:effectLst/>
                <a:latin typeface="Helvetica Neue"/>
              </a:rPr>
              <a:t>of the algorithm looks at 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Helvetica Neue"/>
              </a:rPr>
              <a:t>how much more resource an algorithm needs (time or space) as the input size increases</a:t>
            </a:r>
            <a:endParaRPr lang="en-US" sz="3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ADD01EF-88BA-CCF3-3F3E-022715424039}"/>
              </a:ext>
            </a:extLst>
          </p:cNvPr>
          <p:cNvSpPr/>
          <p:nvPr/>
        </p:nvSpPr>
        <p:spPr>
          <a:xfrm>
            <a:off x="914400" y="2376167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Constant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6F0FD8-A39A-A3CE-D0FB-5B6F25FB2F6A}"/>
              </a:ext>
            </a:extLst>
          </p:cNvPr>
          <p:cNvSpPr/>
          <p:nvPr/>
        </p:nvSpPr>
        <p:spPr>
          <a:xfrm>
            <a:off x="914400" y="345539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Linear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D0FE42-ED23-1BD5-888B-5B09F65ADDE3}"/>
              </a:ext>
            </a:extLst>
          </p:cNvPr>
          <p:cNvSpPr/>
          <p:nvPr/>
        </p:nvSpPr>
        <p:spPr>
          <a:xfrm>
            <a:off x="914400" y="4534619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Quadratic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C44479-8B30-CA33-48A2-8932D47A4199}"/>
              </a:ext>
            </a:extLst>
          </p:cNvPr>
          <p:cNvSpPr/>
          <p:nvPr/>
        </p:nvSpPr>
        <p:spPr>
          <a:xfrm>
            <a:off x="4495800" y="2376167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???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6275EDD-8C24-A80A-D832-E75825C6FA63}"/>
              </a:ext>
            </a:extLst>
          </p:cNvPr>
          <p:cNvSpPr/>
          <p:nvPr/>
        </p:nvSpPr>
        <p:spPr>
          <a:xfrm>
            <a:off x="4495800" y="345539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???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0C08611-C1DE-48E5-B500-CD1CF2494673}"/>
              </a:ext>
            </a:extLst>
          </p:cNvPr>
          <p:cNvSpPr/>
          <p:nvPr/>
        </p:nvSpPr>
        <p:spPr>
          <a:xfrm>
            <a:off x="4495800" y="4534619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???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76F3BF-29E1-EB93-AF2F-CB7EBDD974BA}"/>
              </a:ext>
            </a:extLst>
          </p:cNvPr>
          <p:cNvSpPr/>
          <p:nvPr/>
        </p:nvSpPr>
        <p:spPr>
          <a:xfrm>
            <a:off x="914400" y="550352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Exponential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76CD6B-290C-17D5-24E6-4A78F3C16A28}"/>
              </a:ext>
            </a:extLst>
          </p:cNvPr>
          <p:cNvSpPr/>
          <p:nvPr/>
        </p:nvSpPr>
        <p:spPr>
          <a:xfrm>
            <a:off x="4495800" y="550352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673318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12</a:t>
            </a:fld>
            <a:endParaRPr lang="en-US" dirty="0"/>
          </a:p>
        </p:txBody>
      </p:sp>
      <p:pic>
        <p:nvPicPr>
          <p:cNvPr id="2050" name="Picture 2" descr="9,377 Cake Ingredients Illustrations &amp; Clip Art - iStock | Chocolate cake  ingredients, Cheese cake ingredients, Cake ingredients on white">
            <a:extLst>
              <a:ext uri="{FF2B5EF4-FFF2-40B4-BE49-F238E27FC236}">
                <a16:creationId xmlns:a16="http://schemas.microsoft.com/office/drawing/2014/main" id="{2FA2857C-A37D-1CD3-A084-851604900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2046514" cy="204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F8DE9-3A39-25CC-DB31-A24C024C1584}"/>
              </a:ext>
            </a:extLst>
          </p:cNvPr>
          <p:cNvSpPr txBox="1"/>
          <p:nvPr/>
        </p:nvSpPr>
        <p:spPr>
          <a:xfrm>
            <a:off x="2438400" y="381000"/>
            <a:ext cx="655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Algorithm Analysis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B51CC0-4CB7-DB97-79AC-3745EE3D1575}"/>
              </a:ext>
            </a:extLst>
          </p:cNvPr>
          <p:cNvSpPr txBox="1"/>
          <p:nvPr/>
        </p:nvSpPr>
        <p:spPr>
          <a:xfrm>
            <a:off x="234043" y="2397948"/>
            <a:ext cx="5486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Performance &amp; Efficiency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Running time of Algorithm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Space needed to run the algorithm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0A795D-CA08-7AD8-F938-243688DFD12B}"/>
              </a:ext>
            </a:extLst>
          </p:cNvPr>
          <p:cNvSpPr txBox="1"/>
          <p:nvPr/>
        </p:nvSpPr>
        <p:spPr>
          <a:xfrm>
            <a:off x="7255346" y="2235468"/>
            <a:ext cx="462658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Algorithm Correctness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Validity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Optimality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Generalizability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D83100E0-FB5B-F60E-9BF9-FB0AAD39D01C}"/>
              </a:ext>
            </a:extLst>
          </p:cNvPr>
          <p:cNvSpPr/>
          <p:nvPr/>
        </p:nvSpPr>
        <p:spPr>
          <a:xfrm rot="15993012">
            <a:off x="2883918" y="2881232"/>
            <a:ext cx="609600" cy="4149357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37A585-7DE9-7D24-8F74-DB2446A7DAAA}"/>
              </a:ext>
            </a:extLst>
          </p:cNvPr>
          <p:cNvSpPr txBox="1"/>
          <p:nvPr/>
        </p:nvSpPr>
        <p:spPr>
          <a:xfrm rot="21384813">
            <a:off x="1251425" y="5143651"/>
            <a:ext cx="54310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Important</a:t>
            </a:r>
            <a:r>
              <a:rPr lang="en-US" sz="2400" dirty="0"/>
              <a:t>: How well does the algorithm do as the problem gets bigger? (Scalability)</a:t>
            </a:r>
          </a:p>
        </p:txBody>
      </p:sp>
    </p:spTree>
    <p:extLst>
      <p:ext uri="{BB962C8B-B14F-4D97-AF65-F5344CB8AC3E}">
        <p14:creationId xmlns:p14="http://schemas.microsoft.com/office/powerpoint/2010/main" val="188401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13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738452-7BB3-04A6-BEA5-ABA01FB581A5}"/>
              </a:ext>
            </a:extLst>
          </p:cNvPr>
          <p:cNvSpPr txBox="1"/>
          <p:nvPr/>
        </p:nvSpPr>
        <p:spPr>
          <a:xfrm>
            <a:off x="696032" y="609600"/>
            <a:ext cx="10096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0" dirty="0">
                <a:solidFill>
                  <a:srgbClr val="333333"/>
                </a:solidFill>
                <a:effectLst/>
                <a:latin typeface="Helvetica Neue"/>
              </a:rPr>
              <a:t>The</a:t>
            </a:r>
            <a:r>
              <a:rPr lang="en-US" sz="3600" b="1" i="0" dirty="0">
                <a:solidFill>
                  <a:srgbClr val="333333"/>
                </a:solidFill>
                <a:effectLst/>
                <a:latin typeface="Helvetica Neue"/>
              </a:rPr>
              <a:t> growth rate </a:t>
            </a:r>
            <a:r>
              <a:rPr lang="en-US" sz="3600" i="0" dirty="0">
                <a:solidFill>
                  <a:srgbClr val="333333"/>
                </a:solidFill>
                <a:effectLst/>
                <a:latin typeface="Helvetica Neue"/>
              </a:rPr>
              <a:t>of the algorithm looks at 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Helvetica Neue"/>
              </a:rPr>
              <a:t>how much more resource an algorithm needs (time or space) as the input size increases</a:t>
            </a:r>
            <a:endParaRPr lang="en-US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E485A2-6B4D-2940-DB34-C20A62F3C825}"/>
              </a:ext>
            </a:extLst>
          </p:cNvPr>
          <p:cNvSpPr txBox="1"/>
          <p:nvPr/>
        </p:nvSpPr>
        <p:spPr>
          <a:xfrm>
            <a:off x="3124200" y="2819400"/>
            <a:ext cx="4416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(In this class, we will be focusing on </a:t>
            </a:r>
            <a:r>
              <a:rPr lang="en-US" b="1" i="1" dirty="0"/>
              <a:t>time</a:t>
            </a:r>
            <a:r>
              <a:rPr lang="en-US" i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89439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5A47FA-C3F2-25D3-5056-D0CA50FA959E}"/>
              </a:ext>
            </a:extLst>
          </p:cNvPr>
          <p:cNvSpPr txBox="1"/>
          <p:nvPr/>
        </p:nvSpPr>
        <p:spPr>
          <a:xfrm>
            <a:off x="152400" y="228600"/>
            <a:ext cx="34243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Running time issues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1441F4-A8DF-BD2C-52B0-B5E30CDF7433}"/>
              </a:ext>
            </a:extLst>
          </p:cNvPr>
          <p:cNvSpPr txBox="1"/>
          <p:nvPr/>
        </p:nvSpPr>
        <p:spPr>
          <a:xfrm>
            <a:off x="914400" y="1383268"/>
            <a:ext cx="1013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easiest way I could prove the running time of an algorithm is by starting a stopwatch when the algorithm starts, and stop when algorithm finishes</a:t>
            </a:r>
          </a:p>
        </p:txBody>
      </p:sp>
      <p:pic>
        <p:nvPicPr>
          <p:cNvPr id="7172" name="Picture 4" descr="Computer | History, Parts, Networking, Operating Systems, &amp; Facts |  Britannica">
            <a:extLst>
              <a:ext uri="{FF2B5EF4-FFF2-40B4-BE49-F238E27FC236}">
                <a16:creationId xmlns:a16="http://schemas.microsoft.com/office/drawing/2014/main" id="{0FA6B7B8-A1BD-D054-0724-4C0C2E2FB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5" t="4261" r="9944" b="4636"/>
          <a:stretch/>
        </p:blipFill>
        <p:spPr bwMode="auto">
          <a:xfrm>
            <a:off x="1343019" y="3589607"/>
            <a:ext cx="2438400" cy="1869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lose Up Of Hand Holding Stopwatch Isolated On White Background Stock Photo  - Download Image Now - iStock">
            <a:extLst>
              <a:ext uri="{FF2B5EF4-FFF2-40B4-BE49-F238E27FC236}">
                <a16:creationId xmlns:a16="http://schemas.microsoft.com/office/drawing/2014/main" id="{456095F7-FAF3-E66A-47DC-140C716F22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7" r="18929"/>
          <a:stretch/>
        </p:blipFill>
        <p:spPr bwMode="auto">
          <a:xfrm>
            <a:off x="533400" y="2969545"/>
            <a:ext cx="1619238" cy="1671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C08AAA-5E1E-8833-1606-8DA964FFFE4E}"/>
              </a:ext>
            </a:extLst>
          </p:cNvPr>
          <p:cNvSpPr txBox="1"/>
          <p:nvPr/>
        </p:nvSpPr>
        <p:spPr>
          <a:xfrm>
            <a:off x="4552938" y="2642871"/>
            <a:ext cx="7315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is not a very good way to accurately show the running time </a:t>
            </a:r>
            <a:r>
              <a:rPr lang="en-US" sz="2800" dirty="0">
                <a:highlight>
                  <a:srgbClr val="00FF00"/>
                </a:highlight>
              </a:rPr>
              <a:t>because …</a:t>
            </a:r>
          </a:p>
        </p:txBody>
      </p:sp>
    </p:spTree>
    <p:extLst>
      <p:ext uri="{BB962C8B-B14F-4D97-AF65-F5344CB8AC3E}">
        <p14:creationId xmlns:p14="http://schemas.microsoft.com/office/powerpoint/2010/main" val="24755099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5A47FA-C3F2-25D3-5056-D0CA50FA959E}"/>
              </a:ext>
            </a:extLst>
          </p:cNvPr>
          <p:cNvSpPr txBox="1"/>
          <p:nvPr/>
        </p:nvSpPr>
        <p:spPr>
          <a:xfrm>
            <a:off x="152400" y="228600"/>
            <a:ext cx="34243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Running time issues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1441F4-A8DF-BD2C-52B0-B5E30CDF7433}"/>
              </a:ext>
            </a:extLst>
          </p:cNvPr>
          <p:cNvSpPr txBox="1"/>
          <p:nvPr/>
        </p:nvSpPr>
        <p:spPr>
          <a:xfrm>
            <a:off x="914400" y="1383268"/>
            <a:ext cx="1013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easiest way I could prove the running time of an algorithm is by starting a stopwatch when the algorithm starts, and stop when algorithm finishes</a:t>
            </a:r>
          </a:p>
        </p:txBody>
      </p:sp>
      <p:pic>
        <p:nvPicPr>
          <p:cNvPr id="7172" name="Picture 4" descr="Computer | History, Parts, Networking, Operating Systems, &amp; Facts |  Britannica">
            <a:extLst>
              <a:ext uri="{FF2B5EF4-FFF2-40B4-BE49-F238E27FC236}">
                <a16:creationId xmlns:a16="http://schemas.microsoft.com/office/drawing/2014/main" id="{0FA6B7B8-A1BD-D054-0724-4C0C2E2FB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5" t="4261" r="9944" b="4636"/>
          <a:stretch/>
        </p:blipFill>
        <p:spPr bwMode="auto">
          <a:xfrm>
            <a:off x="1343019" y="3589607"/>
            <a:ext cx="2438400" cy="1869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lose Up Of Hand Holding Stopwatch Isolated On White Background Stock Photo  - Download Image Now - iStock">
            <a:extLst>
              <a:ext uri="{FF2B5EF4-FFF2-40B4-BE49-F238E27FC236}">
                <a16:creationId xmlns:a16="http://schemas.microsoft.com/office/drawing/2014/main" id="{456095F7-FAF3-E66A-47DC-140C716F22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7" r="18929"/>
          <a:stretch/>
        </p:blipFill>
        <p:spPr bwMode="auto">
          <a:xfrm>
            <a:off x="533400" y="2969545"/>
            <a:ext cx="1619238" cy="1671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C08AAA-5E1E-8833-1606-8DA964FFFE4E}"/>
              </a:ext>
            </a:extLst>
          </p:cNvPr>
          <p:cNvSpPr txBox="1"/>
          <p:nvPr/>
        </p:nvSpPr>
        <p:spPr>
          <a:xfrm>
            <a:off x="4552938" y="2642871"/>
            <a:ext cx="7315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is not a very good way to accurately show the running time </a:t>
            </a:r>
            <a:r>
              <a:rPr lang="en-US" sz="2800" dirty="0">
                <a:highlight>
                  <a:srgbClr val="00FF00"/>
                </a:highlight>
              </a:rPr>
              <a:t>because …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39305E-4323-A5CE-434B-F046A93F52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0" y="3886200"/>
            <a:ext cx="3399797" cy="240488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B3875A7-412B-6D73-915D-069227A565EF}"/>
              </a:ext>
            </a:extLst>
          </p:cNvPr>
          <p:cNvSpPr txBox="1"/>
          <p:nvPr/>
        </p:nvSpPr>
        <p:spPr>
          <a:xfrm>
            <a:off x="8725783" y="4622818"/>
            <a:ext cx="3134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if this is my computer?</a:t>
            </a:r>
          </a:p>
        </p:txBody>
      </p:sp>
    </p:spTree>
    <p:extLst>
      <p:ext uri="{BB962C8B-B14F-4D97-AF65-F5344CB8AC3E}">
        <p14:creationId xmlns:p14="http://schemas.microsoft.com/office/powerpoint/2010/main" val="3696039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5A47FA-C3F2-25D3-5056-D0CA50FA959E}"/>
              </a:ext>
            </a:extLst>
          </p:cNvPr>
          <p:cNvSpPr txBox="1"/>
          <p:nvPr/>
        </p:nvSpPr>
        <p:spPr>
          <a:xfrm>
            <a:off x="152400" y="228600"/>
            <a:ext cx="34243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Running time issues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C73753-E9CF-1B78-8D7D-217B090FE156}"/>
              </a:ext>
            </a:extLst>
          </p:cNvPr>
          <p:cNvSpPr txBox="1"/>
          <p:nvPr/>
        </p:nvSpPr>
        <p:spPr>
          <a:xfrm>
            <a:off x="762000" y="1524000"/>
            <a:ext cx="10439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Issue</a:t>
            </a:r>
            <a:r>
              <a:rPr lang="en-US" sz="2800" dirty="0"/>
              <a:t>: The time needed to run an algorithm varies depending on the </a:t>
            </a:r>
            <a:r>
              <a:rPr lang="en-US" sz="2800" u="sng" dirty="0"/>
              <a:t>hardware of computer </a:t>
            </a:r>
            <a:r>
              <a:rPr lang="en-US" sz="2800" dirty="0"/>
              <a:t>that is running the algorithm</a:t>
            </a:r>
          </a:p>
        </p:txBody>
      </p:sp>
      <p:pic>
        <p:nvPicPr>
          <p:cNvPr id="8194" name="Picture 2" descr="Meet Gordon, the World's First Flash Supercomputer | WIRED">
            <a:extLst>
              <a:ext uri="{FF2B5EF4-FFF2-40B4-BE49-F238E27FC236}">
                <a16:creationId xmlns:a16="http://schemas.microsoft.com/office/drawing/2014/main" id="{50E4F251-4C9D-D648-E282-13784E3B2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325000"/>
            <a:ext cx="2309221" cy="210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74F0DF-BEE6-4047-0279-4FA4C4E5B2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022" y="4379894"/>
            <a:ext cx="2438400" cy="1724828"/>
          </a:xfrm>
          <a:prstGeom prst="rect">
            <a:avLst/>
          </a:prstGeom>
        </p:spPr>
      </p:pic>
      <p:pic>
        <p:nvPicPr>
          <p:cNvPr id="8196" name="Picture 4" descr="Amazon.com: Skytech Prism II Gaming PC Desktop - AMD Ryzen 9 3900X 3.8GHz,  RTX 3090 24GB, 32GB 3600mhz RGB Memory, 1TB Gen4 SSD, 360mm AIO :  Electronics">
            <a:extLst>
              <a:ext uri="{FF2B5EF4-FFF2-40B4-BE49-F238E27FC236}">
                <a16:creationId xmlns:a16="http://schemas.microsoft.com/office/drawing/2014/main" id="{948E8B1A-DA03-8CFB-B0E0-3E46EC887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437" y="2542716"/>
            <a:ext cx="173557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2005 Spiderman Laptop Learning Computer System Kids Educational LEXIBOOK  JUNIOR | eBay">
            <a:extLst>
              <a:ext uri="{FF2B5EF4-FFF2-40B4-BE49-F238E27FC236}">
                <a16:creationId xmlns:a16="http://schemas.microsoft.com/office/drawing/2014/main" id="{9F5ED668-9E33-D6A9-C47D-B52467DA7C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388" y="2687091"/>
            <a:ext cx="2255887" cy="225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Dell introduces XPS and Inspiron laptops with Windows 10 in new colors |  Windows Experience Blog">
            <a:extLst>
              <a:ext uri="{FF2B5EF4-FFF2-40B4-BE49-F238E27FC236}">
                <a16:creationId xmlns:a16="http://schemas.microsoft.com/office/drawing/2014/main" id="{54AC3A85-8EB8-33B2-A94B-B89240C5A0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667"/>
          <a:stretch/>
        </p:blipFill>
        <p:spPr bwMode="auto">
          <a:xfrm>
            <a:off x="8590275" y="3952275"/>
            <a:ext cx="3194175" cy="210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273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5A47FA-C3F2-25D3-5056-D0CA50FA959E}"/>
              </a:ext>
            </a:extLst>
          </p:cNvPr>
          <p:cNvSpPr txBox="1"/>
          <p:nvPr/>
        </p:nvSpPr>
        <p:spPr>
          <a:xfrm>
            <a:off x="152400" y="228600"/>
            <a:ext cx="34243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Running time issues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C73753-E9CF-1B78-8D7D-217B090FE156}"/>
              </a:ext>
            </a:extLst>
          </p:cNvPr>
          <p:cNvSpPr txBox="1"/>
          <p:nvPr/>
        </p:nvSpPr>
        <p:spPr>
          <a:xfrm>
            <a:off x="762000" y="1524000"/>
            <a:ext cx="10439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Issue</a:t>
            </a:r>
            <a:r>
              <a:rPr lang="en-US" sz="2800" dirty="0"/>
              <a:t>: The time needed to run an algorithm varies depending on the </a:t>
            </a:r>
            <a:r>
              <a:rPr lang="en-US" sz="2800" u="sng" dirty="0"/>
              <a:t>hardware of computer </a:t>
            </a:r>
            <a:r>
              <a:rPr lang="en-US" sz="2800" dirty="0"/>
              <a:t>that is running the algorithm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65D01A-4245-226F-F175-F34477FDFBB1}"/>
              </a:ext>
            </a:extLst>
          </p:cNvPr>
          <p:cNvSpPr txBox="1"/>
          <p:nvPr/>
        </p:nvSpPr>
        <p:spPr>
          <a:xfrm>
            <a:off x="762000" y="3312160"/>
            <a:ext cx="9906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Instead of focusing on the actual time needed to run an algorithm (seconds), we will look at the </a:t>
            </a:r>
            <a:r>
              <a:rPr lang="en-US" sz="2800" b="1" dirty="0"/>
              <a:t>number of steps/instructions in the algorithm </a:t>
            </a:r>
            <a:r>
              <a:rPr lang="en-US" sz="2800" dirty="0"/>
              <a:t>that need be executed </a:t>
            </a:r>
            <a:r>
              <a:rPr lang="en-US" sz="2800" i="1" dirty="0"/>
              <a:t>as the input grows</a:t>
            </a:r>
            <a:r>
              <a:rPr lang="en-US" sz="2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62523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4B96F4-A7E0-42B9-CAA0-4382EC4FC4F3}"/>
              </a:ext>
            </a:extLst>
          </p:cNvPr>
          <p:cNvSpPr txBox="1"/>
          <p:nvPr/>
        </p:nvSpPr>
        <p:spPr>
          <a:xfrm>
            <a:off x="696032" y="381000"/>
            <a:ext cx="10096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0" dirty="0">
                <a:solidFill>
                  <a:srgbClr val="333333"/>
                </a:solidFill>
                <a:effectLst/>
                <a:latin typeface="Helvetica Neue"/>
              </a:rPr>
              <a:t>The</a:t>
            </a:r>
            <a:r>
              <a:rPr lang="en-US" sz="3600" b="1" i="0" dirty="0">
                <a:solidFill>
                  <a:srgbClr val="333333"/>
                </a:solidFill>
                <a:effectLst/>
                <a:latin typeface="Helvetica Neue"/>
              </a:rPr>
              <a:t> growth rate </a:t>
            </a:r>
            <a:r>
              <a:rPr lang="en-US" sz="3600" i="0" dirty="0">
                <a:solidFill>
                  <a:srgbClr val="333333"/>
                </a:solidFill>
                <a:effectLst/>
                <a:latin typeface="Helvetica Neue"/>
              </a:rPr>
              <a:t>of the algorithm looks at 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Helvetica Neue"/>
              </a:rPr>
              <a:t>how much more resource an algorithm needs (time or space) as the input size increases</a:t>
            </a:r>
            <a:endParaRPr lang="en-US" sz="3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FD9AB91-A47C-4A27-ED1F-B4277E11B47F}"/>
              </a:ext>
            </a:extLst>
          </p:cNvPr>
          <p:cNvSpPr/>
          <p:nvPr/>
        </p:nvSpPr>
        <p:spPr>
          <a:xfrm>
            <a:off x="914400" y="2376167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???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9732F0C-44FF-48FD-1CAC-485553BDB295}"/>
              </a:ext>
            </a:extLst>
          </p:cNvPr>
          <p:cNvSpPr/>
          <p:nvPr/>
        </p:nvSpPr>
        <p:spPr>
          <a:xfrm>
            <a:off x="914400" y="345539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???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B929A6-0B47-C954-5435-90FC73DD042E}"/>
              </a:ext>
            </a:extLst>
          </p:cNvPr>
          <p:cNvSpPr/>
          <p:nvPr/>
        </p:nvSpPr>
        <p:spPr>
          <a:xfrm>
            <a:off x="914400" y="4534619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???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2A5C9FA-E006-A535-D15F-CDF37E02DE13}"/>
              </a:ext>
            </a:extLst>
          </p:cNvPr>
          <p:cNvSpPr/>
          <p:nvPr/>
        </p:nvSpPr>
        <p:spPr>
          <a:xfrm>
            <a:off x="4495800" y="2376167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???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53A30C-35CD-17E6-37E4-46FC249CD7BD}"/>
              </a:ext>
            </a:extLst>
          </p:cNvPr>
          <p:cNvSpPr/>
          <p:nvPr/>
        </p:nvSpPr>
        <p:spPr>
          <a:xfrm>
            <a:off x="4495800" y="345539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???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3B6181-4B97-7CBF-2EEA-7B8EC403C8A9}"/>
              </a:ext>
            </a:extLst>
          </p:cNvPr>
          <p:cNvSpPr/>
          <p:nvPr/>
        </p:nvSpPr>
        <p:spPr>
          <a:xfrm>
            <a:off x="4495800" y="4534619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???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7ED500-0601-6123-C66B-92B64E3736B5}"/>
              </a:ext>
            </a:extLst>
          </p:cNvPr>
          <p:cNvSpPr txBox="1"/>
          <p:nvPr/>
        </p:nvSpPr>
        <p:spPr>
          <a:xfrm>
            <a:off x="8775300" y="2793913"/>
            <a:ext cx="2743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will look at 4 growth rates today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The remaining four will be covered later this semester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2C4F44-BED7-B543-CDF5-33655D0301A1}"/>
              </a:ext>
            </a:extLst>
          </p:cNvPr>
          <p:cNvSpPr/>
          <p:nvPr/>
        </p:nvSpPr>
        <p:spPr>
          <a:xfrm>
            <a:off x="914400" y="550352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???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47DAC8-4435-BFC1-902E-FCEE4BD2DCAF}"/>
              </a:ext>
            </a:extLst>
          </p:cNvPr>
          <p:cNvSpPr/>
          <p:nvPr/>
        </p:nvSpPr>
        <p:spPr>
          <a:xfrm>
            <a:off x="4495800" y="550352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13051608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2D6080-42EB-0C4A-6F52-E697CA2B23B4}"/>
              </a:ext>
            </a:extLst>
          </p:cNvPr>
          <p:cNvSpPr txBox="1"/>
          <p:nvPr/>
        </p:nvSpPr>
        <p:spPr>
          <a:xfrm>
            <a:off x="228600" y="1066800"/>
            <a:ext cx="7321235" cy="378565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0950A7-4975-1672-E377-9ECA08D45748}"/>
              </a:ext>
            </a:extLst>
          </p:cNvPr>
          <p:cNvSpPr txBox="1"/>
          <p:nvPr/>
        </p:nvSpPr>
        <p:spPr>
          <a:xfrm>
            <a:off x="7848600" y="1371600"/>
            <a:ext cx="46019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algorithm will find the largest value in some </a:t>
            </a:r>
            <a:r>
              <a:rPr lang="en-US" sz="2800" b="1" dirty="0"/>
              <a:t>N</a:t>
            </a:r>
            <a:r>
              <a:rPr lang="en-US" sz="2800" dirty="0"/>
              <a:t> sized array</a:t>
            </a:r>
          </a:p>
        </p:txBody>
      </p:sp>
    </p:spTree>
    <p:extLst>
      <p:ext uri="{BB962C8B-B14F-4D97-AF65-F5344CB8AC3E}">
        <p14:creationId xmlns:p14="http://schemas.microsoft.com/office/powerpoint/2010/main" val="2524365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9040D2-6EE8-F16B-EF30-4C0D630B6317}"/>
              </a:ext>
            </a:extLst>
          </p:cNvPr>
          <p:cNvSpPr txBox="1"/>
          <p:nvPr/>
        </p:nvSpPr>
        <p:spPr>
          <a:xfrm>
            <a:off x="76200" y="76200"/>
            <a:ext cx="2784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Announcements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7C6692-727D-64E5-C7CB-85AAA1BD6355}"/>
              </a:ext>
            </a:extLst>
          </p:cNvPr>
          <p:cNvSpPr txBox="1"/>
          <p:nvPr/>
        </p:nvSpPr>
        <p:spPr>
          <a:xfrm>
            <a:off x="211480" y="981253"/>
            <a:ext cx="5705408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Lab 7 due </a:t>
            </a:r>
            <a:r>
              <a:rPr lang="en-US" sz="2800" b="1" dirty="0"/>
              <a:t>tomorrow</a:t>
            </a:r>
            <a:r>
              <a:rPr lang="en-US" sz="2800" dirty="0"/>
              <a:t> at 11:59 pm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Program 2 due next Friday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Midterm Exam is next week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Study guide will be posted soon</a:t>
            </a:r>
          </a:p>
          <a:p>
            <a:endParaRPr lang="en-US" sz="2800" dirty="0"/>
          </a:p>
          <a:p>
            <a:r>
              <a:rPr lang="en-US" sz="2800" dirty="0"/>
              <a:t>No lab next week</a:t>
            </a:r>
          </a:p>
          <a:p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25AACD-AC63-32B3-4789-7C654E64D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2372881"/>
            <a:ext cx="6324600" cy="173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659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2D6080-42EB-0C4A-6F52-E697CA2B23B4}"/>
              </a:ext>
            </a:extLst>
          </p:cNvPr>
          <p:cNvSpPr txBox="1"/>
          <p:nvPr/>
        </p:nvSpPr>
        <p:spPr>
          <a:xfrm>
            <a:off x="228600" y="1066800"/>
            <a:ext cx="7321235" cy="378565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0950A7-4975-1672-E377-9ECA08D45748}"/>
              </a:ext>
            </a:extLst>
          </p:cNvPr>
          <p:cNvSpPr txBox="1"/>
          <p:nvPr/>
        </p:nvSpPr>
        <p:spPr>
          <a:xfrm>
            <a:off x="7848600" y="1371600"/>
            <a:ext cx="46019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algorithm will find the largest value in some </a:t>
            </a:r>
            <a:r>
              <a:rPr lang="en-US" sz="2800" b="1" dirty="0"/>
              <a:t>N</a:t>
            </a:r>
            <a:r>
              <a:rPr lang="en-US" sz="2800" dirty="0"/>
              <a:t> sized array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0EBF66-C483-C353-CB79-64CB89D39BD7}"/>
              </a:ext>
            </a:extLst>
          </p:cNvPr>
          <p:cNvSpPr txBox="1"/>
          <p:nvPr/>
        </p:nvSpPr>
        <p:spPr>
          <a:xfrm>
            <a:off x="8153400" y="3685907"/>
            <a:ext cx="381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code checks each spot in the array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6EB45AE4-7D47-5432-BC9A-207745809981}"/>
                  </a:ext>
                </a:extLst>
              </p14:cNvPr>
              <p14:cNvContentPartPr/>
              <p14:nvPr/>
            </p14:nvContentPartPr>
            <p14:xfrm>
              <a:off x="1444706" y="2358540"/>
              <a:ext cx="5380200" cy="673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6EB45AE4-7D47-5432-BC9A-2077458099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54706" y="2178900"/>
                <a:ext cx="555984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7791C8E3-C17F-1358-4CAE-24DF7F4C5DF7}"/>
                  </a:ext>
                </a:extLst>
              </p14:cNvPr>
              <p14:cNvContentPartPr/>
              <p14:nvPr/>
            </p14:nvContentPartPr>
            <p14:xfrm>
              <a:off x="2040866" y="2758500"/>
              <a:ext cx="4460040" cy="187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7791C8E3-C17F-1358-4CAE-24DF7F4C5DF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50866" y="2578500"/>
                <a:ext cx="4639680" cy="37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358E8F0-BB4B-F494-0939-C11FE11F6F4B}"/>
                  </a:ext>
                </a:extLst>
              </p14:cNvPr>
              <p14:cNvContentPartPr/>
              <p14:nvPr/>
            </p14:nvContentPartPr>
            <p14:xfrm>
              <a:off x="1306106" y="3133980"/>
              <a:ext cx="449280" cy="9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358E8F0-BB4B-F494-0939-C11FE11F6F4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16106" y="2953980"/>
                <a:ext cx="628920" cy="36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6906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2D6080-42EB-0C4A-6F52-E697CA2B23B4}"/>
              </a:ext>
            </a:extLst>
          </p:cNvPr>
          <p:cNvSpPr txBox="1"/>
          <p:nvPr/>
        </p:nvSpPr>
        <p:spPr>
          <a:xfrm>
            <a:off x="228600" y="1066800"/>
            <a:ext cx="7321235" cy="378565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0950A7-4975-1672-E377-9ECA08D45748}"/>
              </a:ext>
            </a:extLst>
          </p:cNvPr>
          <p:cNvSpPr txBox="1"/>
          <p:nvPr/>
        </p:nvSpPr>
        <p:spPr>
          <a:xfrm>
            <a:off x="7848600" y="1371600"/>
            <a:ext cx="46019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algorithm will find the largest value in some </a:t>
            </a:r>
            <a:r>
              <a:rPr lang="en-US" sz="2800" b="1" dirty="0"/>
              <a:t>N</a:t>
            </a:r>
            <a:r>
              <a:rPr lang="en-US" sz="2800" dirty="0"/>
              <a:t> sized array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0EBF66-C483-C353-CB79-64CB89D39BD7}"/>
              </a:ext>
            </a:extLst>
          </p:cNvPr>
          <p:cNvSpPr txBox="1"/>
          <p:nvPr/>
        </p:nvSpPr>
        <p:spPr>
          <a:xfrm>
            <a:off x="8153400" y="3685907"/>
            <a:ext cx="381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code checks each spot in the array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6EB45AE4-7D47-5432-BC9A-207745809981}"/>
                  </a:ext>
                </a:extLst>
              </p14:cNvPr>
              <p14:cNvContentPartPr/>
              <p14:nvPr/>
            </p14:nvContentPartPr>
            <p14:xfrm>
              <a:off x="1444706" y="2358540"/>
              <a:ext cx="5380200" cy="673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6EB45AE4-7D47-5432-BC9A-2077458099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54706" y="2178540"/>
                <a:ext cx="555984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7791C8E3-C17F-1358-4CAE-24DF7F4C5DF7}"/>
                  </a:ext>
                </a:extLst>
              </p14:cNvPr>
              <p14:cNvContentPartPr/>
              <p14:nvPr/>
            </p14:nvContentPartPr>
            <p14:xfrm>
              <a:off x="2040866" y="2758500"/>
              <a:ext cx="4460040" cy="187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7791C8E3-C17F-1358-4CAE-24DF7F4C5DF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50866" y="2578500"/>
                <a:ext cx="4639680" cy="37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358E8F0-BB4B-F494-0939-C11FE11F6F4B}"/>
                  </a:ext>
                </a:extLst>
              </p14:cNvPr>
              <p14:cNvContentPartPr/>
              <p14:nvPr/>
            </p14:nvContentPartPr>
            <p14:xfrm>
              <a:off x="1306106" y="3133980"/>
              <a:ext cx="449280" cy="9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358E8F0-BB4B-F494-0939-C11FE11F6F4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16106" y="2953980"/>
                <a:ext cx="628920" cy="36900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6BE53C43-9D68-0996-832A-8CBC33489C54}"/>
              </a:ext>
            </a:extLst>
          </p:cNvPr>
          <p:cNvSpPr txBox="1"/>
          <p:nvPr/>
        </p:nvSpPr>
        <p:spPr>
          <a:xfrm>
            <a:off x="441578" y="5418794"/>
            <a:ext cx="11085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Let’s look at how many times this instruction is executed as the array size grows</a:t>
            </a:r>
          </a:p>
        </p:txBody>
      </p:sp>
    </p:spTree>
    <p:extLst>
      <p:ext uri="{BB962C8B-B14F-4D97-AF65-F5344CB8AC3E}">
        <p14:creationId xmlns:p14="http://schemas.microsoft.com/office/powerpoint/2010/main" val="2494013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2990910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68171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1751365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57787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222722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36493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275038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92546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361094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1994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535214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18551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011767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705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7997965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242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4F11FF-6E5A-00D5-EF56-8345F14FE37C}"/>
              </a:ext>
            </a:extLst>
          </p:cNvPr>
          <p:cNvSpPr txBox="1"/>
          <p:nvPr/>
        </p:nvSpPr>
        <p:spPr>
          <a:xfrm>
            <a:off x="609600" y="762000"/>
            <a:ext cx="9296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As computer scientists, we write many </a:t>
            </a:r>
            <a:r>
              <a:rPr lang="en-US" sz="2400" b="1" dirty="0"/>
              <a:t>algorithms</a:t>
            </a:r>
          </a:p>
          <a:p>
            <a:endParaRPr lang="en-US" sz="2400" b="1" dirty="0"/>
          </a:p>
          <a:p>
            <a:endParaRPr lang="en-US" sz="2400" b="1" dirty="0"/>
          </a:p>
          <a:p>
            <a:r>
              <a:rPr lang="en-US" sz="2400" dirty="0"/>
              <a:t>We want to be able to describe how well our algorithms perform on a variety of inputs</a:t>
            </a:r>
          </a:p>
        </p:txBody>
      </p:sp>
    </p:spTree>
    <p:extLst>
      <p:ext uri="{BB962C8B-B14F-4D97-AF65-F5344CB8AC3E}">
        <p14:creationId xmlns:p14="http://schemas.microsoft.com/office/powerpoint/2010/main" val="38787708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25282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56127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685579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53346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3441106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60332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2052002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08064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/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C8F71A9-508B-BC39-799D-8B8BE9E532C4}"/>
              </a:ext>
            </a:extLst>
          </p:cNvPr>
          <p:cNvSpPr txBox="1"/>
          <p:nvPr/>
        </p:nvSpPr>
        <p:spPr>
          <a:xfrm>
            <a:off x="6629400" y="3482955"/>
            <a:ext cx="47548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if we graphed these points?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511AF9-86BE-447B-47A5-5FBE40F85B52}"/>
              </a:ext>
            </a:extLst>
          </p:cNvPr>
          <p:cNvSpPr txBox="1"/>
          <p:nvPr/>
        </p:nvSpPr>
        <p:spPr>
          <a:xfrm>
            <a:off x="6539215" y="4096958"/>
            <a:ext cx="5006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(10,10) , (100,100),  (533,533),   (1000,100) ….</a:t>
            </a:r>
          </a:p>
        </p:txBody>
      </p:sp>
    </p:spTree>
    <p:extLst>
      <p:ext uri="{BB962C8B-B14F-4D97-AF65-F5344CB8AC3E}">
        <p14:creationId xmlns:p14="http://schemas.microsoft.com/office/powerpoint/2010/main" val="13173493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C10CF-1CB7-33C7-C4F3-2E179618AEF8}"/>
              </a:ext>
            </a:extLst>
          </p:cNvPr>
          <p:cNvSpPr txBox="1"/>
          <p:nvPr/>
        </p:nvSpPr>
        <p:spPr>
          <a:xfrm>
            <a:off x="457200" y="1484861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Array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5AB5A-5AB1-EDCF-7929-44D89B84C27B}"/>
              </a:ext>
            </a:extLst>
          </p:cNvPr>
          <p:cNvSpPr txBox="1"/>
          <p:nvPr/>
        </p:nvSpPr>
        <p:spPr>
          <a:xfrm>
            <a:off x="2438400" y="1509354"/>
            <a:ext cx="388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Number of Spots Checked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86B83F8-5733-AC75-22B3-7AAA1DDB0CC9}"/>
              </a:ext>
            </a:extLst>
          </p:cNvPr>
          <p:cNvGraphicFramePr>
            <a:graphicFrameLocks noGrp="1"/>
          </p:cNvGraphicFramePr>
          <p:nvPr/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23479489-F5BB-DAFA-4728-0F2BD6FC5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0" y="3273372"/>
            <a:ext cx="4462785" cy="26729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7A2AC6-9049-92E2-F9EF-37407EEDF9C1}"/>
              </a:ext>
            </a:extLst>
          </p:cNvPr>
          <p:cNvSpPr txBox="1"/>
          <p:nvPr/>
        </p:nvSpPr>
        <p:spPr>
          <a:xfrm>
            <a:off x="8356922" y="5866215"/>
            <a:ext cx="2204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Array Size (N)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5EEA15-03A0-8687-011C-866F4A8CDEF8}"/>
              </a:ext>
            </a:extLst>
          </p:cNvPr>
          <p:cNvSpPr txBox="1"/>
          <p:nvPr/>
        </p:nvSpPr>
        <p:spPr>
          <a:xfrm rot="16200000">
            <a:off x="5751081" y="4403410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Array Spots Checked</a:t>
            </a:r>
          </a:p>
        </p:txBody>
      </p:sp>
    </p:spTree>
    <p:extLst>
      <p:ext uri="{BB962C8B-B14F-4D97-AF65-F5344CB8AC3E}">
        <p14:creationId xmlns:p14="http://schemas.microsoft.com/office/powerpoint/2010/main" val="41999641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479489-F5BB-DAFA-4728-0F2BD6FC5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0" y="3273372"/>
            <a:ext cx="4462785" cy="26729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7A2AC6-9049-92E2-F9EF-37407EEDF9C1}"/>
              </a:ext>
            </a:extLst>
          </p:cNvPr>
          <p:cNvSpPr txBox="1"/>
          <p:nvPr/>
        </p:nvSpPr>
        <p:spPr>
          <a:xfrm>
            <a:off x="8356922" y="5866215"/>
            <a:ext cx="2204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Array Size (N)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5EEA15-03A0-8687-011C-866F4A8CDEF8}"/>
              </a:ext>
            </a:extLst>
          </p:cNvPr>
          <p:cNvSpPr txBox="1"/>
          <p:nvPr/>
        </p:nvSpPr>
        <p:spPr>
          <a:xfrm rot="16200000">
            <a:off x="5751081" y="4403410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Array Spots Checked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2C86F0-496D-7ED2-A4E8-12B4F861A761}"/>
              </a:ext>
            </a:extLst>
          </p:cNvPr>
          <p:cNvSpPr txBox="1"/>
          <p:nvPr/>
        </p:nvSpPr>
        <p:spPr>
          <a:xfrm>
            <a:off x="220412" y="1035083"/>
            <a:ext cx="5812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growth rate of this algorithm is </a:t>
            </a:r>
            <a:r>
              <a:rPr lang="en-US" sz="2400" b="1" dirty="0"/>
              <a:t>linear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671E6F-4D3F-F3A6-F7E2-A18B11A053BC}"/>
              </a:ext>
            </a:extLst>
          </p:cNvPr>
          <p:cNvSpPr txBox="1"/>
          <p:nvPr/>
        </p:nvSpPr>
        <p:spPr>
          <a:xfrm>
            <a:off x="284105" y="1905000"/>
            <a:ext cx="6133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A linear growth rate is a growth rate where the resource needs and the amount of data is directly proportional to each other.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485918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#1: Finding the Maximum Value in an Array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3FDE34-2B53-3130-BA33-BCE7ECD3B43E}"/>
              </a:ext>
            </a:extLst>
          </p:cNvPr>
          <p:cNvSpPr txBox="1"/>
          <p:nvPr/>
        </p:nvSpPr>
        <p:spPr>
          <a:xfrm>
            <a:off x="7010400" y="276255"/>
            <a:ext cx="4897495" cy="252376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find_max_value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-1;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 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largest_so_far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479489-F5BB-DAFA-4728-0F2BD6FC5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0" y="3273372"/>
            <a:ext cx="4462785" cy="26729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7A2AC6-9049-92E2-F9EF-37407EEDF9C1}"/>
              </a:ext>
            </a:extLst>
          </p:cNvPr>
          <p:cNvSpPr txBox="1"/>
          <p:nvPr/>
        </p:nvSpPr>
        <p:spPr>
          <a:xfrm>
            <a:off x="8356922" y="5866215"/>
            <a:ext cx="2204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Array Size (N)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5EEA15-03A0-8687-011C-866F4A8CDEF8}"/>
              </a:ext>
            </a:extLst>
          </p:cNvPr>
          <p:cNvSpPr txBox="1"/>
          <p:nvPr/>
        </p:nvSpPr>
        <p:spPr>
          <a:xfrm rot="16200000">
            <a:off x="5751081" y="4403410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Array Spots Checked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2C86F0-496D-7ED2-A4E8-12B4F861A761}"/>
              </a:ext>
            </a:extLst>
          </p:cNvPr>
          <p:cNvSpPr txBox="1"/>
          <p:nvPr/>
        </p:nvSpPr>
        <p:spPr>
          <a:xfrm>
            <a:off x="220412" y="1035083"/>
            <a:ext cx="5812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growth rate of this algorithm is </a:t>
            </a:r>
            <a:r>
              <a:rPr lang="en-US" sz="2400" b="1" dirty="0"/>
              <a:t>linear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671E6F-4D3F-F3A6-F7E2-A18B11A053BC}"/>
              </a:ext>
            </a:extLst>
          </p:cNvPr>
          <p:cNvSpPr txBox="1"/>
          <p:nvPr/>
        </p:nvSpPr>
        <p:spPr>
          <a:xfrm>
            <a:off x="284105" y="1905000"/>
            <a:ext cx="6133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A linear growth rate is a growth rate where the resource needs and the amount of data is directly proportional to each other.</a:t>
            </a: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6B228B9-C666-8D8F-1288-977C1E5AFC11}"/>
                  </a:ext>
                </a:extLst>
              </p14:cNvPr>
              <p14:cNvContentPartPr/>
              <p14:nvPr/>
            </p14:nvContentPartPr>
            <p14:xfrm>
              <a:off x="9078506" y="930253"/>
              <a:ext cx="185328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6B228B9-C666-8D8F-1288-977C1E5AFC1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24506" y="822613"/>
                <a:ext cx="196092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1D0FFFE6-4BF6-394F-E74A-5DC9E243155A}"/>
              </a:ext>
            </a:extLst>
          </p:cNvPr>
          <p:cNvSpPr txBox="1"/>
          <p:nvPr/>
        </p:nvSpPr>
        <p:spPr>
          <a:xfrm>
            <a:off x="284105" y="3328756"/>
            <a:ext cx="53575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driving factor of this algorithm is the size of the array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0CF582-602C-BB23-CDB4-0ACDADFC9394}"/>
              </a:ext>
            </a:extLst>
          </p:cNvPr>
          <p:cNvSpPr txBox="1"/>
          <p:nvPr/>
        </p:nvSpPr>
        <p:spPr>
          <a:xfrm>
            <a:off x="344801" y="4534019"/>
            <a:ext cx="48849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As N increases, the number of steps executed in this algorithm linearly increases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4E174A-1FA4-B26A-45A5-9CD9AA1B7CA9}"/>
              </a:ext>
            </a:extLst>
          </p:cNvPr>
          <p:cNvSpPr txBox="1"/>
          <p:nvPr/>
        </p:nvSpPr>
        <p:spPr>
          <a:xfrm>
            <a:off x="3276600" y="5734348"/>
            <a:ext cx="17684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F(N) = N</a:t>
            </a:r>
          </a:p>
        </p:txBody>
      </p:sp>
    </p:spTree>
    <p:extLst>
      <p:ext uri="{BB962C8B-B14F-4D97-AF65-F5344CB8AC3E}">
        <p14:creationId xmlns:p14="http://schemas.microsoft.com/office/powerpoint/2010/main" val="20490812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304800" y="1066800"/>
            <a:ext cx="7502978" cy="3046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24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24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932E87-46FE-F981-9E03-B136277E3AC1}"/>
              </a:ext>
            </a:extLst>
          </p:cNvPr>
          <p:cNvSpPr txBox="1"/>
          <p:nvPr/>
        </p:nvSpPr>
        <p:spPr>
          <a:xfrm>
            <a:off x="8458200" y="1066800"/>
            <a:ext cx="327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Given an N x N 2D array, print out its contents</a:t>
            </a:r>
          </a:p>
        </p:txBody>
      </p:sp>
    </p:spTree>
    <p:extLst>
      <p:ext uri="{BB962C8B-B14F-4D97-AF65-F5344CB8AC3E}">
        <p14:creationId xmlns:p14="http://schemas.microsoft.com/office/powerpoint/2010/main" val="10214979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304800" y="1066800"/>
            <a:ext cx="7502978" cy="3046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24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24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932E87-46FE-F981-9E03-B136277E3AC1}"/>
              </a:ext>
            </a:extLst>
          </p:cNvPr>
          <p:cNvSpPr txBox="1"/>
          <p:nvPr/>
        </p:nvSpPr>
        <p:spPr>
          <a:xfrm>
            <a:off x="8458200" y="1066800"/>
            <a:ext cx="327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Given an N x N 2D array, print out its contents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EC41F2-D28A-2811-2EDF-C3A813CC40B6}"/>
              </a:ext>
            </a:extLst>
          </p:cNvPr>
          <p:cNvSpPr txBox="1"/>
          <p:nvPr/>
        </p:nvSpPr>
        <p:spPr>
          <a:xfrm>
            <a:off x="762000" y="4181058"/>
            <a:ext cx="1053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 = 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52DC39-F885-390F-B029-B5490CDFB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714" y="4771548"/>
            <a:ext cx="824894" cy="14188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6651F3-05CF-245D-5D6A-525740700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200" y="4733789"/>
            <a:ext cx="830147" cy="16183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9787250-8008-4E61-D58B-E177598D2B6D}"/>
              </a:ext>
            </a:extLst>
          </p:cNvPr>
          <p:cNvSpPr txBox="1"/>
          <p:nvPr/>
        </p:nvSpPr>
        <p:spPr>
          <a:xfrm>
            <a:off x="3002795" y="4150433"/>
            <a:ext cx="1053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 = 7</a:t>
            </a:r>
          </a:p>
        </p:txBody>
      </p:sp>
    </p:spTree>
    <p:extLst>
      <p:ext uri="{BB962C8B-B14F-4D97-AF65-F5344CB8AC3E}">
        <p14:creationId xmlns:p14="http://schemas.microsoft.com/office/powerpoint/2010/main" val="1022723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4F11FF-6E5A-00D5-EF56-8345F14FE37C}"/>
              </a:ext>
            </a:extLst>
          </p:cNvPr>
          <p:cNvSpPr txBox="1"/>
          <p:nvPr/>
        </p:nvSpPr>
        <p:spPr>
          <a:xfrm>
            <a:off x="609600" y="762000"/>
            <a:ext cx="9296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As computer scientists, we write many </a:t>
            </a:r>
            <a:r>
              <a:rPr lang="en-US" sz="2400" b="1" dirty="0"/>
              <a:t>algorithms</a:t>
            </a:r>
          </a:p>
          <a:p>
            <a:endParaRPr lang="en-US" sz="2400" b="1" dirty="0"/>
          </a:p>
          <a:p>
            <a:endParaRPr lang="en-US" sz="2400" b="1" dirty="0"/>
          </a:p>
          <a:p>
            <a:r>
              <a:rPr lang="en-US" sz="2400" dirty="0"/>
              <a:t>We want to be able to describe how well our algorithms perform on a variety of inputs</a:t>
            </a:r>
          </a:p>
        </p:txBody>
      </p:sp>
      <p:pic>
        <p:nvPicPr>
          <p:cNvPr id="2050" name="Picture 2" descr="9,377 Cake Ingredients Illustrations &amp; Clip Art - iStock | Chocolate cake  ingredients, Cheese cake ingredients, Cake ingredients on white">
            <a:extLst>
              <a:ext uri="{FF2B5EF4-FFF2-40B4-BE49-F238E27FC236}">
                <a16:creationId xmlns:a16="http://schemas.microsoft.com/office/drawing/2014/main" id="{2FA2857C-A37D-1CD3-A084-851604900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030614"/>
            <a:ext cx="3434443" cy="343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F8DE9-3A39-25CC-DB31-A24C024C1584}"/>
              </a:ext>
            </a:extLst>
          </p:cNvPr>
          <p:cNvSpPr txBox="1"/>
          <p:nvPr/>
        </p:nvSpPr>
        <p:spPr>
          <a:xfrm>
            <a:off x="3886200" y="4147670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Consider an algorithm that will </a:t>
            </a:r>
            <a:r>
              <a:rPr lang="en-US" sz="2400" b="1" dirty="0"/>
              <a:t>make a cake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47EF44-3545-E241-CFC1-B9E66F1E0C32}"/>
              </a:ext>
            </a:extLst>
          </p:cNvPr>
          <p:cNvSpPr txBox="1"/>
          <p:nvPr/>
        </p:nvSpPr>
        <p:spPr>
          <a:xfrm>
            <a:off x="7848600" y="3465910"/>
            <a:ext cx="3505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could measure the effectiveness and performance of our cake making algorithm?</a:t>
            </a:r>
          </a:p>
        </p:txBody>
      </p:sp>
    </p:spTree>
    <p:extLst>
      <p:ext uri="{BB962C8B-B14F-4D97-AF65-F5344CB8AC3E}">
        <p14:creationId xmlns:p14="http://schemas.microsoft.com/office/powerpoint/2010/main" val="39503095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304800" y="1066800"/>
            <a:ext cx="7502978" cy="3046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24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24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932E87-46FE-F981-9E03-B136277E3AC1}"/>
              </a:ext>
            </a:extLst>
          </p:cNvPr>
          <p:cNvSpPr txBox="1"/>
          <p:nvPr/>
        </p:nvSpPr>
        <p:spPr>
          <a:xfrm>
            <a:off x="8458200" y="1066800"/>
            <a:ext cx="327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Given an N x N 2D array, print out its contents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EC41F2-D28A-2811-2EDF-C3A813CC40B6}"/>
              </a:ext>
            </a:extLst>
          </p:cNvPr>
          <p:cNvSpPr txBox="1"/>
          <p:nvPr/>
        </p:nvSpPr>
        <p:spPr>
          <a:xfrm>
            <a:off x="762000" y="4181058"/>
            <a:ext cx="1053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 = 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52DC39-F885-390F-B029-B5490CDFB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714" y="4771548"/>
            <a:ext cx="824894" cy="14188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6651F3-05CF-245D-5D6A-525740700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200" y="4733789"/>
            <a:ext cx="830147" cy="16183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9787250-8008-4E61-D58B-E177598D2B6D}"/>
              </a:ext>
            </a:extLst>
          </p:cNvPr>
          <p:cNvSpPr txBox="1"/>
          <p:nvPr/>
        </p:nvSpPr>
        <p:spPr>
          <a:xfrm>
            <a:off x="3002795" y="4150433"/>
            <a:ext cx="1053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 = 7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CAFA2B1-EE48-74BB-6E88-1C08D7626846}"/>
                  </a:ext>
                </a:extLst>
              </p14:cNvPr>
              <p14:cNvContentPartPr/>
              <p14:nvPr/>
            </p14:nvContentPartPr>
            <p14:xfrm>
              <a:off x="2293946" y="2382493"/>
              <a:ext cx="3413160" cy="504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CAFA2B1-EE48-74BB-6E88-1C08D762684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03946" y="2202853"/>
                <a:ext cx="3592800" cy="41004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E415A2B4-D484-2291-940F-AADF283DE2DE}"/>
              </a:ext>
            </a:extLst>
          </p:cNvPr>
          <p:cNvSpPr txBox="1"/>
          <p:nvPr/>
        </p:nvSpPr>
        <p:spPr>
          <a:xfrm>
            <a:off x="8237655" y="3026590"/>
            <a:ext cx="3810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Let’s look at how many times this operation is executed as N increases</a:t>
            </a:r>
          </a:p>
        </p:txBody>
      </p:sp>
    </p:spTree>
    <p:extLst>
      <p:ext uri="{BB962C8B-B14F-4D97-AF65-F5344CB8AC3E}">
        <p14:creationId xmlns:p14="http://schemas.microsoft.com/office/powerpoint/2010/main" val="12477631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255415D9-D914-A889-A1FF-35C6A8A0A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425627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C19CF27-E8D9-1AB3-262F-302968425B34}"/>
              </a:ext>
            </a:extLst>
          </p:cNvPr>
          <p:cNvSpPr txBox="1"/>
          <p:nvPr/>
        </p:nvSpPr>
        <p:spPr>
          <a:xfrm>
            <a:off x="1143000" y="151232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7469E-5411-B2B4-D192-B1A62F046634}"/>
              </a:ext>
            </a:extLst>
          </p:cNvPr>
          <p:cNvSpPr txBox="1"/>
          <p:nvPr/>
        </p:nvSpPr>
        <p:spPr>
          <a:xfrm>
            <a:off x="2464092" y="1512326"/>
            <a:ext cx="409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Number of Array Spots Printed out</a:t>
            </a:r>
          </a:p>
        </p:txBody>
      </p:sp>
    </p:spTree>
    <p:extLst>
      <p:ext uri="{BB962C8B-B14F-4D97-AF65-F5344CB8AC3E}">
        <p14:creationId xmlns:p14="http://schemas.microsoft.com/office/powerpoint/2010/main" val="18203528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255415D9-D914-A889-A1FF-35C6A8A0A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240838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C19CF27-E8D9-1AB3-262F-302968425B34}"/>
              </a:ext>
            </a:extLst>
          </p:cNvPr>
          <p:cNvSpPr txBox="1"/>
          <p:nvPr/>
        </p:nvSpPr>
        <p:spPr>
          <a:xfrm>
            <a:off x="1143000" y="151232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7469E-5411-B2B4-D192-B1A62F046634}"/>
              </a:ext>
            </a:extLst>
          </p:cNvPr>
          <p:cNvSpPr txBox="1"/>
          <p:nvPr/>
        </p:nvSpPr>
        <p:spPr>
          <a:xfrm>
            <a:off x="2464092" y="1512326"/>
            <a:ext cx="409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Number of Array Spots Printed out</a:t>
            </a:r>
          </a:p>
        </p:txBody>
      </p:sp>
    </p:spTree>
    <p:extLst>
      <p:ext uri="{BB962C8B-B14F-4D97-AF65-F5344CB8AC3E}">
        <p14:creationId xmlns:p14="http://schemas.microsoft.com/office/powerpoint/2010/main" val="4664764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255415D9-D914-A889-A1FF-35C6A8A0A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4913432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C19CF27-E8D9-1AB3-262F-302968425B34}"/>
              </a:ext>
            </a:extLst>
          </p:cNvPr>
          <p:cNvSpPr txBox="1"/>
          <p:nvPr/>
        </p:nvSpPr>
        <p:spPr>
          <a:xfrm>
            <a:off x="1143000" y="151232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7469E-5411-B2B4-D192-B1A62F046634}"/>
              </a:ext>
            </a:extLst>
          </p:cNvPr>
          <p:cNvSpPr txBox="1"/>
          <p:nvPr/>
        </p:nvSpPr>
        <p:spPr>
          <a:xfrm>
            <a:off x="2464092" y="1512326"/>
            <a:ext cx="409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Number of Array Spots Printed out</a:t>
            </a:r>
          </a:p>
        </p:txBody>
      </p:sp>
    </p:spTree>
    <p:extLst>
      <p:ext uri="{BB962C8B-B14F-4D97-AF65-F5344CB8AC3E}">
        <p14:creationId xmlns:p14="http://schemas.microsoft.com/office/powerpoint/2010/main" val="32750145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255415D9-D914-A889-A1FF-35C6A8A0A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856138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C19CF27-E8D9-1AB3-262F-302968425B34}"/>
              </a:ext>
            </a:extLst>
          </p:cNvPr>
          <p:cNvSpPr txBox="1"/>
          <p:nvPr/>
        </p:nvSpPr>
        <p:spPr>
          <a:xfrm>
            <a:off x="1143000" y="151232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7469E-5411-B2B4-D192-B1A62F046634}"/>
              </a:ext>
            </a:extLst>
          </p:cNvPr>
          <p:cNvSpPr txBox="1"/>
          <p:nvPr/>
        </p:nvSpPr>
        <p:spPr>
          <a:xfrm>
            <a:off x="2464092" y="1512326"/>
            <a:ext cx="409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Number of Array Spots Printed out</a:t>
            </a:r>
          </a:p>
        </p:txBody>
      </p:sp>
    </p:spTree>
    <p:extLst>
      <p:ext uri="{BB962C8B-B14F-4D97-AF65-F5344CB8AC3E}">
        <p14:creationId xmlns:p14="http://schemas.microsoft.com/office/powerpoint/2010/main" val="30308416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255415D9-D914-A889-A1FF-35C6A8A0A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2977817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C19CF27-E8D9-1AB3-262F-302968425B34}"/>
              </a:ext>
            </a:extLst>
          </p:cNvPr>
          <p:cNvSpPr txBox="1"/>
          <p:nvPr/>
        </p:nvSpPr>
        <p:spPr>
          <a:xfrm>
            <a:off x="1143000" y="151232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7469E-5411-B2B4-D192-B1A62F046634}"/>
              </a:ext>
            </a:extLst>
          </p:cNvPr>
          <p:cNvSpPr txBox="1"/>
          <p:nvPr/>
        </p:nvSpPr>
        <p:spPr>
          <a:xfrm>
            <a:off x="2464092" y="1512326"/>
            <a:ext cx="409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Number of Array Spots Printed out</a:t>
            </a:r>
          </a:p>
        </p:txBody>
      </p:sp>
    </p:spTree>
    <p:extLst>
      <p:ext uri="{BB962C8B-B14F-4D97-AF65-F5344CB8AC3E}">
        <p14:creationId xmlns:p14="http://schemas.microsoft.com/office/powerpoint/2010/main" val="17916152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255415D9-D914-A889-A1FF-35C6A8A0A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100116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C19CF27-E8D9-1AB3-262F-302968425B34}"/>
              </a:ext>
            </a:extLst>
          </p:cNvPr>
          <p:cNvSpPr txBox="1"/>
          <p:nvPr/>
        </p:nvSpPr>
        <p:spPr>
          <a:xfrm>
            <a:off x="1143000" y="151232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7469E-5411-B2B4-D192-B1A62F046634}"/>
              </a:ext>
            </a:extLst>
          </p:cNvPr>
          <p:cNvSpPr txBox="1"/>
          <p:nvPr/>
        </p:nvSpPr>
        <p:spPr>
          <a:xfrm>
            <a:off x="2464092" y="1512326"/>
            <a:ext cx="409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Number of Array Spots Printed out</a:t>
            </a:r>
          </a:p>
        </p:txBody>
      </p:sp>
    </p:spTree>
    <p:extLst>
      <p:ext uri="{BB962C8B-B14F-4D97-AF65-F5344CB8AC3E}">
        <p14:creationId xmlns:p14="http://schemas.microsoft.com/office/powerpoint/2010/main" val="28042608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255415D9-D914-A889-A1FF-35C6A8A0A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8551478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C19CF27-E8D9-1AB3-262F-302968425B34}"/>
              </a:ext>
            </a:extLst>
          </p:cNvPr>
          <p:cNvSpPr txBox="1"/>
          <p:nvPr/>
        </p:nvSpPr>
        <p:spPr>
          <a:xfrm>
            <a:off x="1143000" y="151232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7469E-5411-B2B4-D192-B1A62F046634}"/>
              </a:ext>
            </a:extLst>
          </p:cNvPr>
          <p:cNvSpPr txBox="1"/>
          <p:nvPr/>
        </p:nvSpPr>
        <p:spPr>
          <a:xfrm>
            <a:off x="2464092" y="1512326"/>
            <a:ext cx="409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Number of Array Spots Printed out</a:t>
            </a:r>
          </a:p>
        </p:txBody>
      </p:sp>
    </p:spTree>
    <p:extLst>
      <p:ext uri="{BB962C8B-B14F-4D97-AF65-F5344CB8AC3E}">
        <p14:creationId xmlns:p14="http://schemas.microsoft.com/office/powerpoint/2010/main" val="16182977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255415D9-D914-A889-A1FF-35C6A8A0A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426656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C19CF27-E8D9-1AB3-262F-302968425B34}"/>
              </a:ext>
            </a:extLst>
          </p:cNvPr>
          <p:cNvSpPr txBox="1"/>
          <p:nvPr/>
        </p:nvSpPr>
        <p:spPr>
          <a:xfrm>
            <a:off x="1143000" y="151232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7469E-5411-B2B4-D192-B1A62F046634}"/>
              </a:ext>
            </a:extLst>
          </p:cNvPr>
          <p:cNvSpPr txBox="1"/>
          <p:nvPr/>
        </p:nvSpPr>
        <p:spPr>
          <a:xfrm>
            <a:off x="2464092" y="1512326"/>
            <a:ext cx="409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Number of Array Spots Printed out</a:t>
            </a:r>
          </a:p>
        </p:txBody>
      </p:sp>
    </p:spTree>
    <p:extLst>
      <p:ext uri="{BB962C8B-B14F-4D97-AF65-F5344CB8AC3E}">
        <p14:creationId xmlns:p14="http://schemas.microsoft.com/office/powerpoint/2010/main" val="27283311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255415D9-D914-A889-A1FF-35C6A8A0A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354949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C19CF27-E8D9-1AB3-262F-302968425B34}"/>
              </a:ext>
            </a:extLst>
          </p:cNvPr>
          <p:cNvSpPr txBox="1"/>
          <p:nvPr/>
        </p:nvSpPr>
        <p:spPr>
          <a:xfrm>
            <a:off x="1143000" y="151232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7469E-5411-B2B4-D192-B1A62F046634}"/>
              </a:ext>
            </a:extLst>
          </p:cNvPr>
          <p:cNvSpPr txBox="1"/>
          <p:nvPr/>
        </p:nvSpPr>
        <p:spPr>
          <a:xfrm>
            <a:off x="2464092" y="1512326"/>
            <a:ext cx="409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Number of Array Spots Printed out</a:t>
            </a:r>
          </a:p>
        </p:txBody>
      </p:sp>
    </p:spTree>
    <p:extLst>
      <p:ext uri="{BB962C8B-B14F-4D97-AF65-F5344CB8AC3E}">
        <p14:creationId xmlns:p14="http://schemas.microsoft.com/office/powerpoint/2010/main" val="813348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</a:t>
            </a:fld>
            <a:endParaRPr lang="en-US" dirty="0"/>
          </a:p>
        </p:txBody>
      </p:sp>
      <p:pic>
        <p:nvPicPr>
          <p:cNvPr id="2050" name="Picture 2" descr="9,377 Cake Ingredients Illustrations &amp; Clip Art - iStock | Chocolate cake  ingredients, Cheese cake ingredients, Cake ingredients on white">
            <a:extLst>
              <a:ext uri="{FF2B5EF4-FFF2-40B4-BE49-F238E27FC236}">
                <a16:creationId xmlns:a16="http://schemas.microsoft.com/office/drawing/2014/main" id="{2FA2857C-A37D-1CD3-A084-851604900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2046514" cy="204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F8DE9-3A39-25CC-DB31-A24C024C1584}"/>
              </a:ext>
            </a:extLst>
          </p:cNvPr>
          <p:cNvSpPr txBox="1"/>
          <p:nvPr/>
        </p:nvSpPr>
        <p:spPr>
          <a:xfrm>
            <a:off x="2362200" y="228600"/>
            <a:ext cx="655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Consider an algorithm that will </a:t>
            </a:r>
            <a:r>
              <a:rPr lang="en-US" sz="2400" b="1" dirty="0"/>
              <a:t>make a cake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AC7F63-FF5F-684B-F3B4-CCB5ACED81BA}"/>
              </a:ext>
            </a:extLst>
          </p:cNvPr>
          <p:cNvSpPr txBox="1"/>
          <p:nvPr/>
        </p:nvSpPr>
        <p:spPr>
          <a:xfrm>
            <a:off x="685800" y="2667000"/>
            <a:ext cx="4343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is the </a:t>
            </a:r>
            <a:r>
              <a:rPr lang="en-US" sz="2400" b="1" dirty="0"/>
              <a:t>total time needed </a:t>
            </a:r>
            <a:r>
              <a:rPr lang="en-US" sz="2400" dirty="0"/>
              <a:t>to make the cake?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Prep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Combining ingredients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Baking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Cooling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Icing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A71074-8F99-ABEA-C4F4-F7C4B1454B32}"/>
              </a:ext>
            </a:extLst>
          </p:cNvPr>
          <p:cNvSpPr txBox="1"/>
          <p:nvPr/>
        </p:nvSpPr>
        <p:spPr>
          <a:xfrm>
            <a:off x="6469076" y="2882443"/>
            <a:ext cx="489264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</a:t>
            </a:r>
            <a:r>
              <a:rPr lang="en-US" sz="2800" b="1" dirty="0"/>
              <a:t>time</a:t>
            </a:r>
            <a:r>
              <a:rPr lang="en-US" sz="2800" dirty="0"/>
              <a:t> an algorithm takes to finish is important. We generally want our algorithms to run as fast as possible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9C8BFF-E5AD-09A3-7151-2056E45CC530}"/>
              </a:ext>
            </a:extLst>
          </p:cNvPr>
          <p:cNvSpPr txBox="1"/>
          <p:nvPr/>
        </p:nvSpPr>
        <p:spPr>
          <a:xfrm>
            <a:off x="2370825" y="729964"/>
            <a:ext cx="9744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What are some ways we could measure the performance and effectiveness of our algorithm ? </a:t>
            </a:r>
          </a:p>
        </p:txBody>
      </p:sp>
    </p:spTree>
    <p:extLst>
      <p:ext uri="{BB962C8B-B14F-4D97-AF65-F5344CB8AC3E}">
        <p14:creationId xmlns:p14="http://schemas.microsoft.com/office/powerpoint/2010/main" val="21095896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255415D9-D914-A889-A1FF-35C6A8A0A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387383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C19CF27-E8D9-1AB3-262F-302968425B34}"/>
              </a:ext>
            </a:extLst>
          </p:cNvPr>
          <p:cNvSpPr txBox="1"/>
          <p:nvPr/>
        </p:nvSpPr>
        <p:spPr>
          <a:xfrm>
            <a:off x="1143000" y="151232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7469E-5411-B2B4-D192-B1A62F046634}"/>
              </a:ext>
            </a:extLst>
          </p:cNvPr>
          <p:cNvSpPr txBox="1"/>
          <p:nvPr/>
        </p:nvSpPr>
        <p:spPr>
          <a:xfrm>
            <a:off x="2464092" y="1512326"/>
            <a:ext cx="409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Number of Array Spots Printed out</a:t>
            </a:r>
          </a:p>
        </p:txBody>
      </p:sp>
    </p:spTree>
    <p:extLst>
      <p:ext uri="{BB962C8B-B14F-4D97-AF65-F5344CB8AC3E}">
        <p14:creationId xmlns:p14="http://schemas.microsoft.com/office/powerpoint/2010/main" val="288280280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255415D9-D914-A889-A1FF-35C6A8A0A6A6}"/>
              </a:ext>
            </a:extLst>
          </p:cNvPr>
          <p:cNvGraphicFramePr>
            <a:graphicFrameLocks noGrp="1"/>
          </p:cNvGraphicFramePr>
          <p:nvPr/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C19CF27-E8D9-1AB3-262F-302968425B34}"/>
              </a:ext>
            </a:extLst>
          </p:cNvPr>
          <p:cNvSpPr txBox="1"/>
          <p:nvPr/>
        </p:nvSpPr>
        <p:spPr>
          <a:xfrm>
            <a:off x="1143000" y="151232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7469E-5411-B2B4-D192-B1A62F046634}"/>
              </a:ext>
            </a:extLst>
          </p:cNvPr>
          <p:cNvSpPr txBox="1"/>
          <p:nvPr/>
        </p:nvSpPr>
        <p:spPr>
          <a:xfrm>
            <a:off x="2464092" y="1512326"/>
            <a:ext cx="409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Number of Array Spots Printed out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2438DA-0FE6-C645-E11B-6B4CB1857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2971800"/>
            <a:ext cx="4038600" cy="26846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EBF0A8-EA15-337F-552E-5A9D1F26D874}"/>
              </a:ext>
            </a:extLst>
          </p:cNvPr>
          <p:cNvSpPr txBox="1"/>
          <p:nvPr/>
        </p:nvSpPr>
        <p:spPr>
          <a:xfrm>
            <a:off x="8991600" y="5683913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12D7EB-9DE2-D2FD-ECC9-102F2B301515}"/>
              </a:ext>
            </a:extLst>
          </p:cNvPr>
          <p:cNvSpPr txBox="1"/>
          <p:nvPr/>
        </p:nvSpPr>
        <p:spPr>
          <a:xfrm rot="16200000">
            <a:off x="5485166" y="4175600"/>
            <a:ext cx="25330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Number of Array Spots Printed out</a:t>
            </a:r>
          </a:p>
        </p:txBody>
      </p:sp>
    </p:spTree>
    <p:extLst>
      <p:ext uri="{BB962C8B-B14F-4D97-AF65-F5344CB8AC3E}">
        <p14:creationId xmlns:p14="http://schemas.microsoft.com/office/powerpoint/2010/main" val="174009293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2438DA-0FE6-C645-E11B-6B4CB1857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2971800"/>
            <a:ext cx="4038600" cy="26846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EBF0A8-EA15-337F-552E-5A9D1F26D874}"/>
              </a:ext>
            </a:extLst>
          </p:cNvPr>
          <p:cNvSpPr txBox="1"/>
          <p:nvPr/>
        </p:nvSpPr>
        <p:spPr>
          <a:xfrm>
            <a:off x="8991600" y="5683913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12D7EB-9DE2-D2FD-ECC9-102F2B301515}"/>
              </a:ext>
            </a:extLst>
          </p:cNvPr>
          <p:cNvSpPr txBox="1"/>
          <p:nvPr/>
        </p:nvSpPr>
        <p:spPr>
          <a:xfrm rot="16200000">
            <a:off x="5485166" y="4175600"/>
            <a:ext cx="25330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Number of Array Spots Printed out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6B66BC-5054-7D9F-8AE4-FAFF4D80CEE3}"/>
              </a:ext>
            </a:extLst>
          </p:cNvPr>
          <p:cNvSpPr txBox="1"/>
          <p:nvPr/>
        </p:nvSpPr>
        <p:spPr>
          <a:xfrm>
            <a:off x="220412" y="1035083"/>
            <a:ext cx="6377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growth rate of this algorithm is </a:t>
            </a:r>
            <a:r>
              <a:rPr lang="en-US" sz="2400" b="1" dirty="0"/>
              <a:t>quadratic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3D6090-5BE4-FA3D-E7B9-DC3E98F6C8E4}"/>
              </a:ext>
            </a:extLst>
          </p:cNvPr>
          <p:cNvSpPr txBox="1"/>
          <p:nvPr/>
        </p:nvSpPr>
        <p:spPr>
          <a:xfrm>
            <a:off x="342074" y="1732107"/>
            <a:ext cx="61337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A quadratic growth rate is a growth rate where the resource needs and the amount of data is proportional to the </a:t>
            </a:r>
            <a:r>
              <a:rPr lang="en-US" sz="2400" b="0" i="1" dirty="0">
                <a:solidFill>
                  <a:srgbClr val="333333"/>
                </a:solidFill>
                <a:effectLst/>
                <a:latin typeface="Helvetica Neue"/>
              </a:rPr>
              <a:t>square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 of a function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2090444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197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#2: Printing out an N x N 2D Array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B2AD11-1750-AAEF-8DAD-1B9ADB06E8F4}"/>
              </a:ext>
            </a:extLst>
          </p:cNvPr>
          <p:cNvSpPr txBox="1"/>
          <p:nvPr/>
        </p:nvSpPr>
        <p:spPr>
          <a:xfrm>
            <a:off x="6850171" y="276255"/>
            <a:ext cx="4892457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print2Darray(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2438DA-0FE6-C645-E11B-6B4CB1857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2971800"/>
            <a:ext cx="4038600" cy="26846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EBF0A8-EA15-337F-552E-5A9D1F26D874}"/>
              </a:ext>
            </a:extLst>
          </p:cNvPr>
          <p:cNvSpPr txBox="1"/>
          <p:nvPr/>
        </p:nvSpPr>
        <p:spPr>
          <a:xfrm>
            <a:off x="8991600" y="5683913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12D7EB-9DE2-D2FD-ECC9-102F2B301515}"/>
              </a:ext>
            </a:extLst>
          </p:cNvPr>
          <p:cNvSpPr txBox="1"/>
          <p:nvPr/>
        </p:nvSpPr>
        <p:spPr>
          <a:xfrm rot="16200000">
            <a:off x="5485166" y="4175600"/>
            <a:ext cx="25330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Number of Array Spots Printed out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6B66BC-5054-7D9F-8AE4-FAFF4D80CEE3}"/>
              </a:ext>
            </a:extLst>
          </p:cNvPr>
          <p:cNvSpPr txBox="1"/>
          <p:nvPr/>
        </p:nvSpPr>
        <p:spPr>
          <a:xfrm>
            <a:off x="220412" y="1035083"/>
            <a:ext cx="6377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growth rate of this algorithm is </a:t>
            </a:r>
            <a:r>
              <a:rPr lang="en-US" sz="2400" b="1" dirty="0"/>
              <a:t>quadratic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3D6090-5BE4-FA3D-E7B9-DC3E98F6C8E4}"/>
              </a:ext>
            </a:extLst>
          </p:cNvPr>
          <p:cNvSpPr txBox="1"/>
          <p:nvPr/>
        </p:nvSpPr>
        <p:spPr>
          <a:xfrm>
            <a:off x="342074" y="1732107"/>
            <a:ext cx="61337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A quadratic growth rate is a growth rate where the resource needs and the amount of data is proportional to the </a:t>
            </a:r>
            <a:r>
              <a:rPr lang="en-US" sz="2400" b="0" i="1" dirty="0">
                <a:solidFill>
                  <a:srgbClr val="333333"/>
                </a:solidFill>
                <a:effectLst/>
                <a:latin typeface="Helvetica Neue"/>
              </a:rPr>
              <a:t>square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 of a function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FC1266-90CC-23D7-2584-9A73575C4AEB}"/>
              </a:ext>
            </a:extLst>
          </p:cNvPr>
          <p:cNvSpPr txBox="1"/>
          <p:nvPr/>
        </p:nvSpPr>
        <p:spPr>
          <a:xfrm>
            <a:off x="1905000" y="3354583"/>
            <a:ext cx="23727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F(x) = X ^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7DAF68-48A2-03C2-90A5-5073ADE5F531}"/>
              </a:ext>
            </a:extLst>
          </p:cNvPr>
          <p:cNvSpPr txBox="1"/>
          <p:nvPr/>
        </p:nvSpPr>
        <p:spPr>
          <a:xfrm>
            <a:off x="456494" y="4314099"/>
            <a:ext cx="49889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have a for loop inside of a for loop, so as N increases, the number of times the inside for loop executes = N * N </a:t>
            </a:r>
          </a:p>
        </p:txBody>
      </p:sp>
    </p:spTree>
    <p:extLst>
      <p:ext uri="{BB962C8B-B14F-4D97-AF65-F5344CB8AC3E}">
        <p14:creationId xmlns:p14="http://schemas.microsoft.com/office/powerpoint/2010/main" val="22185993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381000" y="1054519"/>
            <a:ext cx="8773556" cy="23391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32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32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91927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381000" y="1054519"/>
            <a:ext cx="8773556" cy="23391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32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32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D17974-B50A-CB39-1F3B-0BE1021F5631}"/>
              </a:ext>
            </a:extLst>
          </p:cNvPr>
          <p:cNvSpPr txBox="1"/>
          <p:nvPr/>
        </p:nvSpPr>
        <p:spPr>
          <a:xfrm>
            <a:off x="381000" y="3810000"/>
            <a:ext cx="6172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Given a singly linked list (with at least one node), this algorithm adds a new node to the front of the LL </a:t>
            </a:r>
          </a:p>
        </p:txBody>
      </p:sp>
    </p:spTree>
    <p:extLst>
      <p:ext uri="{BB962C8B-B14F-4D97-AF65-F5344CB8AC3E}">
        <p14:creationId xmlns:p14="http://schemas.microsoft.com/office/powerpoint/2010/main" val="2904900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381000" y="1054519"/>
            <a:ext cx="8773556" cy="23391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32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32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D17974-B50A-CB39-1F3B-0BE1021F5631}"/>
              </a:ext>
            </a:extLst>
          </p:cNvPr>
          <p:cNvSpPr txBox="1"/>
          <p:nvPr/>
        </p:nvSpPr>
        <p:spPr>
          <a:xfrm>
            <a:off x="381000" y="3810000"/>
            <a:ext cx="6172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Given a singly linked list (with at least one node), this algorithm adds a new node to the front of the LL </a:t>
            </a:r>
          </a:p>
        </p:txBody>
      </p:sp>
    </p:spTree>
    <p:extLst>
      <p:ext uri="{BB962C8B-B14F-4D97-AF65-F5344CB8AC3E}">
        <p14:creationId xmlns:p14="http://schemas.microsoft.com/office/powerpoint/2010/main" val="225739737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381000" y="1054519"/>
            <a:ext cx="8773556" cy="23391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32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2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32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D17974-B50A-CB39-1F3B-0BE1021F5631}"/>
              </a:ext>
            </a:extLst>
          </p:cNvPr>
          <p:cNvSpPr txBox="1"/>
          <p:nvPr/>
        </p:nvSpPr>
        <p:spPr>
          <a:xfrm>
            <a:off x="381000" y="3810000"/>
            <a:ext cx="6172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Given a singly linked list (with at least one node), this algorithm adds a new node to the front of the LL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07629A-8CBC-3E35-FF03-275EA06443A9}"/>
              </a:ext>
            </a:extLst>
          </p:cNvPr>
          <p:cNvSpPr txBox="1"/>
          <p:nvPr/>
        </p:nvSpPr>
        <p:spPr>
          <a:xfrm>
            <a:off x="420383" y="5141214"/>
            <a:ext cx="77085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algorithm consists of two operations. Let’s look at how many times these operations are executed as the Linked List size increases</a:t>
            </a:r>
          </a:p>
        </p:txBody>
      </p:sp>
    </p:spTree>
    <p:extLst>
      <p:ext uri="{BB962C8B-B14F-4D97-AF65-F5344CB8AC3E}">
        <p14:creationId xmlns:p14="http://schemas.microsoft.com/office/powerpoint/2010/main" val="124548115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475325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92408173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953051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2918198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</a:t>
            </a:fld>
            <a:endParaRPr lang="en-US" dirty="0"/>
          </a:p>
        </p:txBody>
      </p:sp>
      <p:pic>
        <p:nvPicPr>
          <p:cNvPr id="2050" name="Picture 2" descr="9,377 Cake Ingredients Illustrations &amp; Clip Art - iStock | Chocolate cake  ingredients, Cheese cake ingredients, Cake ingredients on white">
            <a:extLst>
              <a:ext uri="{FF2B5EF4-FFF2-40B4-BE49-F238E27FC236}">
                <a16:creationId xmlns:a16="http://schemas.microsoft.com/office/drawing/2014/main" id="{2FA2857C-A37D-1CD3-A084-851604900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2046514" cy="204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F8DE9-3A39-25CC-DB31-A24C024C1584}"/>
              </a:ext>
            </a:extLst>
          </p:cNvPr>
          <p:cNvSpPr txBox="1"/>
          <p:nvPr/>
        </p:nvSpPr>
        <p:spPr>
          <a:xfrm>
            <a:off x="2362200" y="228600"/>
            <a:ext cx="655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Consider an algorithm that will </a:t>
            </a:r>
            <a:r>
              <a:rPr lang="en-US" sz="2400" b="1" dirty="0"/>
              <a:t>make a cake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9C8BFF-E5AD-09A3-7151-2056E45CC530}"/>
              </a:ext>
            </a:extLst>
          </p:cNvPr>
          <p:cNvSpPr txBox="1"/>
          <p:nvPr/>
        </p:nvSpPr>
        <p:spPr>
          <a:xfrm>
            <a:off x="2370825" y="729964"/>
            <a:ext cx="9744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What are some ways we could measure the performance and effectiveness of our algorithm 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C18888-11B2-CF14-E4BA-831398A83470}"/>
              </a:ext>
            </a:extLst>
          </p:cNvPr>
          <p:cNvSpPr txBox="1"/>
          <p:nvPr/>
        </p:nvSpPr>
        <p:spPr>
          <a:xfrm>
            <a:off x="2613316" y="2590800"/>
            <a:ext cx="69653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How well does our algorithm work on a variety of problems?</a:t>
            </a:r>
          </a:p>
        </p:txBody>
      </p:sp>
      <p:pic>
        <p:nvPicPr>
          <p:cNvPr id="3074" name="Picture 2" descr="Best-Ever Chocolate Cake Recipe - Brown Eyed Baker">
            <a:extLst>
              <a:ext uri="{FF2B5EF4-FFF2-40B4-BE49-F238E27FC236}">
                <a16:creationId xmlns:a16="http://schemas.microsoft.com/office/drawing/2014/main" id="{82A0B68B-0657-74B4-0136-B4C1099D3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323514"/>
            <a:ext cx="25146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Fluffy &amp; Moist Coconut Cake - Sally's Baking Addiction">
            <a:extLst>
              <a:ext uri="{FF2B5EF4-FFF2-40B4-BE49-F238E27FC236}">
                <a16:creationId xmlns:a16="http://schemas.microsoft.com/office/drawing/2014/main" id="{64E9651A-0C43-0FFF-44A8-20805A91B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245182"/>
            <a:ext cx="2032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Best Red Velvet Cake Recipe - House of Nash Eats">
            <a:extLst>
              <a:ext uri="{FF2B5EF4-FFF2-40B4-BE49-F238E27FC236}">
                <a16:creationId xmlns:a16="http://schemas.microsoft.com/office/drawing/2014/main" id="{72C8A4E5-E116-DAAE-2583-63B893AD8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909" y="3134111"/>
            <a:ext cx="2204253" cy="33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EE7EFB-FB8A-E44B-8278-86DF64E1AC73}"/>
              </a:ext>
            </a:extLst>
          </p:cNvPr>
          <p:cNvSpPr txBox="1"/>
          <p:nvPr/>
        </p:nvSpPr>
        <p:spPr>
          <a:xfrm>
            <a:off x="8930640" y="3055102"/>
            <a:ext cx="31851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Suppose we needed to make different types of cake, How well would our algorithm do?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686CAD-A442-25AA-1A2A-BB00CDF1F315}"/>
              </a:ext>
            </a:extLst>
          </p:cNvPr>
          <p:cNvSpPr txBox="1"/>
          <p:nvPr/>
        </p:nvSpPr>
        <p:spPr>
          <a:xfrm>
            <a:off x="9052560" y="5248837"/>
            <a:ext cx="3048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Generalizability and Reliability </a:t>
            </a:r>
          </a:p>
        </p:txBody>
      </p:sp>
    </p:spTree>
    <p:extLst>
      <p:ext uri="{BB962C8B-B14F-4D97-AF65-F5344CB8AC3E}">
        <p14:creationId xmlns:p14="http://schemas.microsoft.com/office/powerpoint/2010/main" val="367287115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486212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28458968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464132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395177217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001651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102538795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0050955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276098571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798407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55663695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8120533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6498245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1523476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291752471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1139391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311107874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6488778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310188039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0437922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777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2493939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</a:t>
            </a:fld>
            <a:endParaRPr lang="en-US" dirty="0"/>
          </a:p>
        </p:txBody>
      </p:sp>
      <p:pic>
        <p:nvPicPr>
          <p:cNvPr id="2050" name="Picture 2" descr="9,377 Cake Ingredients Illustrations &amp; Clip Art - iStock | Chocolate cake  ingredients, Cheese cake ingredients, Cake ingredients on white">
            <a:extLst>
              <a:ext uri="{FF2B5EF4-FFF2-40B4-BE49-F238E27FC236}">
                <a16:creationId xmlns:a16="http://schemas.microsoft.com/office/drawing/2014/main" id="{2FA2857C-A37D-1CD3-A084-851604900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2046514" cy="204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F8DE9-3A39-25CC-DB31-A24C024C1584}"/>
              </a:ext>
            </a:extLst>
          </p:cNvPr>
          <p:cNvSpPr txBox="1"/>
          <p:nvPr/>
        </p:nvSpPr>
        <p:spPr>
          <a:xfrm>
            <a:off x="2362200" y="228600"/>
            <a:ext cx="655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Consider an algorithm that will </a:t>
            </a:r>
            <a:r>
              <a:rPr lang="en-US" sz="2400" b="1" dirty="0"/>
              <a:t>make a cake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9C8BFF-E5AD-09A3-7151-2056E45CC530}"/>
              </a:ext>
            </a:extLst>
          </p:cNvPr>
          <p:cNvSpPr txBox="1"/>
          <p:nvPr/>
        </p:nvSpPr>
        <p:spPr>
          <a:xfrm>
            <a:off x="2370825" y="729964"/>
            <a:ext cx="9744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What are some ways we could measure the performance and effectiveness of our algorithm 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C18888-11B2-CF14-E4BA-831398A83470}"/>
              </a:ext>
            </a:extLst>
          </p:cNvPr>
          <p:cNvSpPr txBox="1"/>
          <p:nvPr/>
        </p:nvSpPr>
        <p:spPr>
          <a:xfrm>
            <a:off x="1570264" y="2282748"/>
            <a:ext cx="3661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How well does our cake taste?</a:t>
            </a:r>
          </a:p>
        </p:txBody>
      </p:sp>
      <p:pic>
        <p:nvPicPr>
          <p:cNvPr id="4098" name="Picture 2" descr="Who makes the best grocery store sheet cake?">
            <a:extLst>
              <a:ext uri="{FF2B5EF4-FFF2-40B4-BE49-F238E27FC236}">
                <a16:creationId xmlns:a16="http://schemas.microsoft.com/office/drawing/2014/main" id="{BECCB665-1C03-F1FA-27FE-F1DD0C153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644" y="2927787"/>
            <a:ext cx="5029200" cy="2842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5B74F3-6FB2-CD5D-DCCC-8A25B8096967}"/>
              </a:ext>
            </a:extLst>
          </p:cNvPr>
          <p:cNvSpPr txBox="1"/>
          <p:nvPr/>
        </p:nvSpPr>
        <p:spPr>
          <a:xfrm>
            <a:off x="6117771" y="2983468"/>
            <a:ext cx="4876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want our algorithm to output the best cake possible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9778EA-0044-8AB8-D3CB-CB4BF9C3F3E0}"/>
              </a:ext>
            </a:extLst>
          </p:cNvPr>
          <p:cNvSpPr txBox="1"/>
          <p:nvPr/>
        </p:nvSpPr>
        <p:spPr>
          <a:xfrm>
            <a:off x="6096000" y="4537373"/>
            <a:ext cx="5029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Does our algorithm always yield the </a:t>
            </a:r>
            <a:r>
              <a:rPr lang="en-US" sz="2800" b="1" dirty="0"/>
              <a:t>optimal</a:t>
            </a:r>
            <a:r>
              <a:rPr lang="en-US" sz="2800" dirty="0"/>
              <a:t> result ?</a:t>
            </a:r>
          </a:p>
        </p:txBody>
      </p:sp>
    </p:spTree>
    <p:extLst>
      <p:ext uri="{BB962C8B-B14F-4D97-AF65-F5344CB8AC3E}">
        <p14:creationId xmlns:p14="http://schemas.microsoft.com/office/powerpoint/2010/main" val="2568231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536030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777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270644410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324050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777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377953364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3818031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777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</p:spTree>
    <p:extLst>
      <p:ext uri="{BB962C8B-B14F-4D97-AF65-F5344CB8AC3E}">
        <p14:creationId xmlns:p14="http://schemas.microsoft.com/office/powerpoint/2010/main" val="198770756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8" name="Table 17">
            <a:extLst>
              <a:ext uri="{FF2B5EF4-FFF2-40B4-BE49-F238E27FC236}">
                <a16:creationId xmlns:a16="http://schemas.microsoft.com/office/drawing/2014/main" id="{26C82B1A-8BBE-E215-0ECF-0718295907BE}"/>
              </a:ext>
            </a:extLst>
          </p:cNvPr>
          <p:cNvGraphicFramePr>
            <a:graphicFrameLocks noGrp="1"/>
          </p:cNvGraphicFramePr>
          <p:nvPr/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777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1000000000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C4F95-FE8D-12B2-FC0A-C6C81091E501}"/>
              </a:ext>
            </a:extLst>
          </p:cNvPr>
          <p:cNvSpPr txBox="1"/>
          <p:nvPr/>
        </p:nvSpPr>
        <p:spPr>
          <a:xfrm>
            <a:off x="1066800" y="1532678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59ECF-6403-D376-0479-DCC1EFECD151}"/>
              </a:ext>
            </a:extLst>
          </p:cNvPr>
          <p:cNvSpPr txBox="1"/>
          <p:nvPr/>
        </p:nvSpPr>
        <p:spPr>
          <a:xfrm>
            <a:off x="2786988" y="1640399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54176-0036-FF09-69DF-7ACDDAE0BA3B}"/>
              </a:ext>
            </a:extLst>
          </p:cNvPr>
          <p:cNvSpPr txBox="1"/>
          <p:nvPr/>
        </p:nvSpPr>
        <p:spPr>
          <a:xfrm>
            <a:off x="152400" y="6126503"/>
            <a:ext cx="1970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N= # of nodes in LL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2FBC8A-5958-303C-F067-02D2EB3D5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658" y="2743200"/>
            <a:ext cx="4178275" cy="27369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0AA042-B33B-ED22-6558-B53F8A7EB17F}"/>
              </a:ext>
            </a:extLst>
          </p:cNvPr>
          <p:cNvSpPr txBox="1"/>
          <p:nvPr/>
        </p:nvSpPr>
        <p:spPr>
          <a:xfrm rot="16200000">
            <a:off x="5558331" y="3825251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F0B094-7E42-35AD-D08E-EA2642113FCF}"/>
              </a:ext>
            </a:extLst>
          </p:cNvPr>
          <p:cNvSpPr txBox="1"/>
          <p:nvPr/>
        </p:nvSpPr>
        <p:spPr>
          <a:xfrm>
            <a:off x="9214795" y="5563170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14279233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5695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#3: Adding a node to front of linked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47FC5-FE3D-F232-C555-4E355ABA4D7E}"/>
              </a:ext>
            </a:extLst>
          </p:cNvPr>
          <p:cNvSpPr txBox="1"/>
          <p:nvPr/>
        </p:nvSpPr>
        <p:spPr>
          <a:xfrm>
            <a:off x="6858000" y="249041"/>
            <a:ext cx="444865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addToFront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.setNext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sz="16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.head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newNode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2FBC8A-5958-303C-F067-02D2EB3D5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658" y="2743200"/>
            <a:ext cx="4178275" cy="27369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0AA042-B33B-ED22-6558-B53F8A7EB17F}"/>
              </a:ext>
            </a:extLst>
          </p:cNvPr>
          <p:cNvSpPr txBox="1"/>
          <p:nvPr/>
        </p:nvSpPr>
        <p:spPr>
          <a:xfrm rot="16200000">
            <a:off x="5558331" y="3825251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operations executed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F0B094-7E42-35AD-D08E-EA2642113FCF}"/>
              </a:ext>
            </a:extLst>
          </p:cNvPr>
          <p:cNvSpPr txBox="1"/>
          <p:nvPr/>
        </p:nvSpPr>
        <p:spPr>
          <a:xfrm>
            <a:off x="9214795" y="5563170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E306E2-A458-AD15-51D9-A49ACC6ECE57}"/>
              </a:ext>
            </a:extLst>
          </p:cNvPr>
          <p:cNvSpPr txBox="1"/>
          <p:nvPr/>
        </p:nvSpPr>
        <p:spPr>
          <a:xfrm>
            <a:off x="220412" y="1035083"/>
            <a:ext cx="6274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growth rate of this algorithm is </a:t>
            </a:r>
            <a:r>
              <a:rPr lang="en-US" sz="2400" b="1" dirty="0"/>
              <a:t>constant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8D3754-415C-86A2-7EAF-378065F05921}"/>
              </a:ext>
            </a:extLst>
          </p:cNvPr>
          <p:cNvSpPr txBox="1"/>
          <p:nvPr/>
        </p:nvSpPr>
        <p:spPr>
          <a:xfrm>
            <a:off x="342074" y="1732107"/>
            <a:ext cx="6133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A </a:t>
            </a:r>
            <a:r>
              <a:rPr lang="en-US" sz="2400" b="1" i="0" dirty="0">
                <a:solidFill>
                  <a:srgbClr val="333333"/>
                </a:solidFill>
                <a:effectLst/>
                <a:latin typeface="Helvetica Neue"/>
              </a:rPr>
              <a:t>constant growth rate 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is one where the resource need does not grow as N increases.</a:t>
            </a:r>
            <a:endParaRPr 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BA535E-AFFC-35A2-BEFC-61FEBD18ABAA}"/>
              </a:ext>
            </a:extLst>
          </p:cNvPr>
          <p:cNvSpPr txBox="1"/>
          <p:nvPr/>
        </p:nvSpPr>
        <p:spPr>
          <a:xfrm>
            <a:off x="342074" y="3993510"/>
            <a:ext cx="54155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number of instructions executed for adding something to LL of size 1 is the same as adding to a LL of size 100000000000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2B4959-B15C-0350-43A0-3D56CA2DBB51}"/>
              </a:ext>
            </a:extLst>
          </p:cNvPr>
          <p:cNvSpPr txBox="1"/>
          <p:nvPr/>
        </p:nvSpPr>
        <p:spPr>
          <a:xfrm>
            <a:off x="1988966" y="3100047"/>
            <a:ext cx="145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F(x) = 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501A94-C6A6-BD22-EB36-AEC9AE2BC44B}"/>
              </a:ext>
            </a:extLst>
          </p:cNvPr>
          <p:cNvSpPr txBox="1"/>
          <p:nvPr/>
        </p:nvSpPr>
        <p:spPr>
          <a:xfrm>
            <a:off x="468188" y="5697354"/>
            <a:ext cx="449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ie</a:t>
            </a:r>
            <a:r>
              <a:rPr lang="en-US" dirty="0"/>
              <a:t>. As N increases, the number of steps our algorithm performs is constant</a:t>
            </a:r>
          </a:p>
        </p:txBody>
      </p:sp>
    </p:spTree>
    <p:extLst>
      <p:ext uri="{BB962C8B-B14F-4D97-AF65-F5344CB8AC3E}">
        <p14:creationId xmlns:p14="http://schemas.microsoft.com/office/powerpoint/2010/main" val="155948732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</p:spTree>
    <p:extLst>
      <p:ext uri="{BB962C8B-B14F-4D97-AF65-F5344CB8AC3E}">
        <p14:creationId xmlns:p14="http://schemas.microsoft.com/office/powerpoint/2010/main" val="85265307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A37439A-BB91-2A0A-7704-D04421903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092654"/>
            <a:ext cx="1676400" cy="270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67304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A37439A-BB91-2A0A-7704-D04421903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092654"/>
            <a:ext cx="1600200" cy="25833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CB38E4-BEAF-C293-1AC9-015E8817E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7400" y="1098097"/>
            <a:ext cx="1752600" cy="487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4311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A37439A-BB91-2A0A-7704-D04421903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092654"/>
            <a:ext cx="1600200" cy="25833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CB38E4-BEAF-C293-1AC9-015E8817E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7400" y="1098097"/>
            <a:ext cx="1752600" cy="48736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35D578-A6C1-9AC8-3A03-AA462A1AC54F}"/>
              </a:ext>
            </a:extLst>
          </p:cNvPr>
          <p:cNvSpPr txBox="1"/>
          <p:nvPr/>
        </p:nvSpPr>
        <p:spPr>
          <a:xfrm>
            <a:off x="4724400" y="959117"/>
            <a:ext cx="1210588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Input: 4</a:t>
            </a:r>
          </a:p>
          <a:p>
            <a:endParaRPr lang="en-US" sz="2400" dirty="0"/>
          </a:p>
          <a:p>
            <a:r>
              <a:rPr lang="en-US" sz="2400" dirty="0"/>
              <a:t>Output</a:t>
            </a:r>
          </a:p>
          <a:p>
            <a:endParaRPr lang="en-US" sz="2400" dirty="0"/>
          </a:p>
          <a:p>
            <a:r>
              <a:rPr lang="en-US" sz="2400" dirty="0"/>
              <a:t>0000</a:t>
            </a:r>
          </a:p>
          <a:p>
            <a:r>
              <a:rPr lang="en-US" sz="2400" dirty="0"/>
              <a:t>0001</a:t>
            </a:r>
          </a:p>
          <a:p>
            <a:r>
              <a:rPr lang="en-US" sz="2400" dirty="0"/>
              <a:t>0010</a:t>
            </a:r>
          </a:p>
          <a:p>
            <a:r>
              <a:rPr lang="en-US" sz="2400" dirty="0"/>
              <a:t>0011</a:t>
            </a:r>
          </a:p>
          <a:p>
            <a:r>
              <a:rPr lang="en-US" sz="2400" dirty="0"/>
              <a:t>0100</a:t>
            </a:r>
          </a:p>
          <a:p>
            <a:r>
              <a:rPr lang="en-US" sz="2400" dirty="0"/>
              <a:t>0101</a:t>
            </a:r>
          </a:p>
          <a:p>
            <a:r>
              <a:rPr lang="en-US" sz="2400" dirty="0"/>
              <a:t>0110</a:t>
            </a:r>
          </a:p>
          <a:p>
            <a:r>
              <a:rPr lang="en-US" sz="2400" dirty="0"/>
              <a:t>0111</a:t>
            </a:r>
          </a:p>
          <a:p>
            <a:r>
              <a:rPr lang="en-US" sz="2400" dirty="0"/>
              <a:t>…</a:t>
            </a:r>
          </a:p>
          <a:p>
            <a:r>
              <a:rPr lang="en-US" sz="2400" dirty="0"/>
              <a:t>1111</a:t>
            </a:r>
          </a:p>
        </p:txBody>
      </p:sp>
    </p:spTree>
    <p:extLst>
      <p:ext uri="{BB962C8B-B14F-4D97-AF65-F5344CB8AC3E}">
        <p14:creationId xmlns:p14="http://schemas.microsoft.com/office/powerpoint/2010/main" val="273687535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381000" y="1066800"/>
            <a:ext cx="8162812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1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EB49F6-C80B-21CA-BE93-3C13F9C2B4DA}"/>
              </a:ext>
            </a:extLst>
          </p:cNvPr>
          <p:cNvSpPr txBox="1"/>
          <p:nvPr/>
        </p:nvSpPr>
        <p:spPr>
          <a:xfrm>
            <a:off x="304800" y="4782555"/>
            <a:ext cx="86867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Don’t worry too much about the specifics of the algorithm. Let’s look at the amount a string that get generated as N increases </a:t>
            </a:r>
          </a:p>
        </p:txBody>
      </p:sp>
    </p:spTree>
    <p:extLst>
      <p:ext uri="{BB962C8B-B14F-4D97-AF65-F5344CB8AC3E}">
        <p14:creationId xmlns:p14="http://schemas.microsoft.com/office/powerpoint/2010/main" val="4287551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</a:t>
            </a:fld>
            <a:endParaRPr lang="en-US" dirty="0"/>
          </a:p>
        </p:txBody>
      </p:sp>
      <p:pic>
        <p:nvPicPr>
          <p:cNvPr id="2050" name="Picture 2" descr="9,377 Cake Ingredients Illustrations &amp; Clip Art - iStock | Chocolate cake  ingredients, Cheese cake ingredients, Cake ingredients on white">
            <a:extLst>
              <a:ext uri="{FF2B5EF4-FFF2-40B4-BE49-F238E27FC236}">
                <a16:creationId xmlns:a16="http://schemas.microsoft.com/office/drawing/2014/main" id="{2FA2857C-A37D-1CD3-A084-851604900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2046514" cy="204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F8DE9-3A39-25CC-DB31-A24C024C1584}"/>
              </a:ext>
            </a:extLst>
          </p:cNvPr>
          <p:cNvSpPr txBox="1"/>
          <p:nvPr/>
        </p:nvSpPr>
        <p:spPr>
          <a:xfrm>
            <a:off x="2362200" y="228600"/>
            <a:ext cx="655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Consider an algorithm that will </a:t>
            </a:r>
            <a:r>
              <a:rPr lang="en-US" sz="2400" b="1" dirty="0"/>
              <a:t>make a cake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9C8BFF-E5AD-09A3-7151-2056E45CC530}"/>
              </a:ext>
            </a:extLst>
          </p:cNvPr>
          <p:cNvSpPr txBox="1"/>
          <p:nvPr/>
        </p:nvSpPr>
        <p:spPr>
          <a:xfrm>
            <a:off x="2370825" y="729964"/>
            <a:ext cx="9744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What are some ways we could measure the performance and effectiveness of our algorithm 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C18888-11B2-CF14-E4BA-831398A83470}"/>
              </a:ext>
            </a:extLst>
          </p:cNvPr>
          <p:cNvSpPr txBox="1"/>
          <p:nvPr/>
        </p:nvSpPr>
        <p:spPr>
          <a:xfrm>
            <a:off x="1570264" y="2282748"/>
            <a:ext cx="49568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Does our algorithm actually make a cake?</a:t>
            </a:r>
          </a:p>
        </p:txBody>
      </p:sp>
      <p:pic>
        <p:nvPicPr>
          <p:cNvPr id="5122" name="Picture 2" descr="The Top 10 Reasons Your Last Cake Failed | Mama Knows">
            <a:extLst>
              <a:ext uri="{FF2B5EF4-FFF2-40B4-BE49-F238E27FC236}">
                <a16:creationId xmlns:a16="http://schemas.microsoft.com/office/drawing/2014/main" id="{2BA165B3-0C66-B3D9-1B34-16326F2D1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060986"/>
            <a:ext cx="4089400" cy="306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9B8B5D-C28D-1A73-3A01-4803A290877E}"/>
              </a:ext>
            </a:extLst>
          </p:cNvPr>
          <p:cNvSpPr txBox="1"/>
          <p:nvPr/>
        </p:nvSpPr>
        <p:spPr>
          <a:xfrm>
            <a:off x="5715000" y="3200400"/>
            <a:ext cx="55365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Does our algorithm </a:t>
            </a:r>
            <a:r>
              <a:rPr lang="en-US" sz="2400" i="1" dirty="0"/>
              <a:t>actually</a:t>
            </a:r>
            <a:r>
              <a:rPr lang="en-US" sz="2400" dirty="0"/>
              <a:t> do what we say it does?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D40DDC-4CE2-6C44-7FD8-85AF1108FECA}"/>
              </a:ext>
            </a:extLst>
          </p:cNvPr>
          <p:cNvSpPr txBox="1"/>
          <p:nvPr/>
        </p:nvSpPr>
        <p:spPr>
          <a:xfrm>
            <a:off x="5725886" y="4600669"/>
            <a:ext cx="52629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Our algorithm needs to be </a:t>
            </a:r>
            <a:r>
              <a:rPr lang="en-US" sz="2800" b="1" dirty="0"/>
              <a:t>valid</a:t>
            </a:r>
          </a:p>
        </p:txBody>
      </p:sp>
    </p:spTree>
    <p:extLst>
      <p:ext uri="{BB962C8B-B14F-4D97-AF65-F5344CB8AC3E}">
        <p14:creationId xmlns:p14="http://schemas.microsoft.com/office/powerpoint/2010/main" val="260591424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8704447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211517922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6164781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195796662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242106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71554806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1892727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157076483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9022138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428897326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8158241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155993058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9413100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211526047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2832583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15765216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357770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405491082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844622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368266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</a:t>
            </a:fld>
            <a:endParaRPr lang="en-US" dirty="0"/>
          </a:p>
        </p:txBody>
      </p:sp>
      <p:pic>
        <p:nvPicPr>
          <p:cNvPr id="2050" name="Picture 2" descr="9,377 Cake Ingredients Illustrations &amp; Clip Art - iStock | Chocolate cake  ingredients, Cheese cake ingredients, Cake ingredients on white">
            <a:extLst>
              <a:ext uri="{FF2B5EF4-FFF2-40B4-BE49-F238E27FC236}">
                <a16:creationId xmlns:a16="http://schemas.microsoft.com/office/drawing/2014/main" id="{2FA2857C-A37D-1CD3-A084-851604900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2046514" cy="204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F8DE9-3A39-25CC-DB31-A24C024C1584}"/>
              </a:ext>
            </a:extLst>
          </p:cNvPr>
          <p:cNvSpPr txBox="1"/>
          <p:nvPr/>
        </p:nvSpPr>
        <p:spPr>
          <a:xfrm>
            <a:off x="2362200" y="228600"/>
            <a:ext cx="655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Consider an algorithm that will </a:t>
            </a:r>
            <a:r>
              <a:rPr lang="en-US" sz="2400" b="1" dirty="0"/>
              <a:t>make a cake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9C8BFF-E5AD-09A3-7151-2056E45CC530}"/>
              </a:ext>
            </a:extLst>
          </p:cNvPr>
          <p:cNvSpPr txBox="1"/>
          <p:nvPr/>
        </p:nvSpPr>
        <p:spPr>
          <a:xfrm>
            <a:off x="2370825" y="729964"/>
            <a:ext cx="9744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What are some ways we could measure the performance and effectiveness of our algorithm ? </a:t>
            </a:r>
          </a:p>
        </p:txBody>
      </p:sp>
      <p:pic>
        <p:nvPicPr>
          <p:cNvPr id="6146" name="Picture 2" descr="The Best Grocery Store Cakes Ranked By a Professional Baker">
            <a:extLst>
              <a:ext uri="{FF2B5EF4-FFF2-40B4-BE49-F238E27FC236}">
                <a16:creationId xmlns:a16="http://schemas.microsoft.com/office/drawing/2014/main" id="{4FE9F5F8-5041-D336-43FA-71F0DC939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887113"/>
            <a:ext cx="4550835" cy="3036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5DE74A-F211-6815-2E22-6215ABB132C9}"/>
              </a:ext>
            </a:extLst>
          </p:cNvPr>
          <p:cNvSpPr txBox="1"/>
          <p:nvPr/>
        </p:nvSpPr>
        <p:spPr>
          <a:xfrm>
            <a:off x="5257800" y="2887113"/>
            <a:ext cx="571777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Suppose we needed to make a lot of the same cake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How well does our algorithm </a:t>
            </a:r>
            <a:r>
              <a:rPr lang="en-US" sz="2800" b="1" dirty="0"/>
              <a:t>scale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1746770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762242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256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374799560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2658294"/>
              </p:ext>
            </p:extLst>
          </p:nvPr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256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65536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367352369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graphicFrame>
        <p:nvGraphicFramePr>
          <p:cNvPr id="7" name="Table 17">
            <a:extLst>
              <a:ext uri="{FF2B5EF4-FFF2-40B4-BE49-F238E27FC236}">
                <a16:creationId xmlns:a16="http://schemas.microsoft.com/office/drawing/2014/main" id="{C8DD1902-77DE-B1BC-D4F6-8EB53417BEA6}"/>
              </a:ext>
            </a:extLst>
          </p:cNvPr>
          <p:cNvGraphicFramePr>
            <a:graphicFrameLocks noGrp="1"/>
          </p:cNvGraphicFramePr>
          <p:nvPr/>
        </p:nvGraphicFramePr>
        <p:xfrm>
          <a:off x="307417" y="2131060"/>
          <a:ext cx="5638800" cy="3627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38855">
                  <a:extLst>
                    <a:ext uri="{9D8B030D-6E8A-4147-A177-3AD203B41FA5}">
                      <a16:colId xmlns:a16="http://schemas.microsoft.com/office/drawing/2014/main" val="1932808607"/>
                    </a:ext>
                  </a:extLst>
                </a:gridCol>
                <a:gridCol w="3499945">
                  <a:extLst>
                    <a:ext uri="{9D8B030D-6E8A-4147-A177-3AD203B41FA5}">
                      <a16:colId xmlns:a16="http://schemas.microsoft.com/office/drawing/2014/main" val="28460655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435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18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6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555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48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256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65536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89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5D2A03-9531-B534-56AC-586EA3DD2718}"/>
              </a:ext>
            </a:extLst>
          </p:cNvPr>
          <p:cNvSpPr txBox="1"/>
          <p:nvPr/>
        </p:nvSpPr>
        <p:spPr>
          <a:xfrm>
            <a:off x="1066800" y="1543104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F0072-553A-AD6A-D3FB-CAEA81A678D2}"/>
              </a:ext>
            </a:extLst>
          </p:cNvPr>
          <p:cNvSpPr txBox="1"/>
          <p:nvPr/>
        </p:nvSpPr>
        <p:spPr>
          <a:xfrm>
            <a:off x="274760" y="6093746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= length of binary digits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03223-E75D-0F5D-2AB3-FF4CFB014610}"/>
              </a:ext>
            </a:extLst>
          </p:cNvPr>
          <p:cNvSpPr txBox="1"/>
          <p:nvPr/>
        </p:nvSpPr>
        <p:spPr>
          <a:xfrm>
            <a:off x="2590800" y="15998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A90DEBB-3481-E6C7-9797-20E71B2EA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281" y="2918260"/>
            <a:ext cx="3762238" cy="24258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46BE64-2A85-EB5C-C1DC-0D72A33CDE68}"/>
              </a:ext>
            </a:extLst>
          </p:cNvPr>
          <p:cNvSpPr txBox="1"/>
          <p:nvPr/>
        </p:nvSpPr>
        <p:spPr>
          <a:xfrm>
            <a:off x="9074224" y="5408297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FD5EC9-ADB6-3848-B6F9-6DE3D9AA866B}"/>
              </a:ext>
            </a:extLst>
          </p:cNvPr>
          <p:cNvSpPr txBox="1"/>
          <p:nvPr/>
        </p:nvSpPr>
        <p:spPr>
          <a:xfrm rot="16200000">
            <a:off x="5489839" y="3759954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</p:spTree>
    <p:extLst>
      <p:ext uri="{BB962C8B-B14F-4D97-AF65-F5344CB8AC3E}">
        <p14:creationId xmlns:p14="http://schemas.microsoft.com/office/powerpoint/2010/main" val="216858499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A90DEBB-3481-E6C7-9797-20E71B2EA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281" y="2918260"/>
            <a:ext cx="3762238" cy="24258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46BE64-2A85-EB5C-C1DC-0D72A33CDE68}"/>
              </a:ext>
            </a:extLst>
          </p:cNvPr>
          <p:cNvSpPr txBox="1"/>
          <p:nvPr/>
        </p:nvSpPr>
        <p:spPr>
          <a:xfrm>
            <a:off x="9074224" y="5408297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FD5EC9-ADB6-3848-B6F9-6DE3D9AA866B}"/>
              </a:ext>
            </a:extLst>
          </p:cNvPr>
          <p:cNvSpPr txBox="1"/>
          <p:nvPr/>
        </p:nvSpPr>
        <p:spPr>
          <a:xfrm rot="16200000">
            <a:off x="5489839" y="3759954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A2154A-72A0-598C-5042-4614108EDA62}"/>
              </a:ext>
            </a:extLst>
          </p:cNvPr>
          <p:cNvSpPr txBox="1"/>
          <p:nvPr/>
        </p:nvSpPr>
        <p:spPr>
          <a:xfrm>
            <a:off x="220412" y="1035083"/>
            <a:ext cx="6700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growth rate of this algorithm is </a:t>
            </a:r>
            <a:r>
              <a:rPr lang="en-US" sz="2400" b="1" dirty="0"/>
              <a:t>exponential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9FBF12-F2FB-2C29-91E9-CAEC27C9A453}"/>
              </a:ext>
            </a:extLst>
          </p:cNvPr>
          <p:cNvSpPr txBox="1"/>
          <p:nvPr/>
        </p:nvSpPr>
        <p:spPr>
          <a:xfrm>
            <a:off x="342074" y="1732107"/>
            <a:ext cx="6133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An </a:t>
            </a:r>
            <a:r>
              <a:rPr lang="en-US" sz="2400" b="1" i="0" dirty="0">
                <a:solidFill>
                  <a:srgbClr val="333333"/>
                </a:solidFill>
                <a:effectLst/>
                <a:latin typeface="Helvetica Neue"/>
              </a:rPr>
              <a:t>exponential growth rate 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is one where the resource needed begins to double or increase very drastically as N increases</a:t>
            </a:r>
            <a:endParaRPr 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6B3BFB-3FC2-6448-96AB-BE287F90C5BC}"/>
              </a:ext>
            </a:extLst>
          </p:cNvPr>
          <p:cNvSpPr txBox="1"/>
          <p:nvPr/>
        </p:nvSpPr>
        <p:spPr>
          <a:xfrm>
            <a:off x="1988966" y="3100047"/>
            <a:ext cx="21226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F(x) = B ^ x</a:t>
            </a:r>
          </a:p>
        </p:txBody>
      </p:sp>
    </p:spTree>
    <p:extLst>
      <p:ext uri="{BB962C8B-B14F-4D97-AF65-F5344CB8AC3E}">
        <p14:creationId xmlns:p14="http://schemas.microsoft.com/office/powerpoint/2010/main" val="120403668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133E1-8398-F93E-D212-8E3610F6EFEF}"/>
              </a:ext>
            </a:extLst>
          </p:cNvPr>
          <p:cNvSpPr txBox="1"/>
          <p:nvPr/>
        </p:nvSpPr>
        <p:spPr>
          <a:xfrm>
            <a:off x="0" y="76200"/>
            <a:ext cx="8036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#4: Generating all possible binary combinations of length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BB7E9-67F7-A568-4FF4-C2B17D2C812C}"/>
              </a:ext>
            </a:extLst>
          </p:cNvPr>
          <p:cNvSpPr txBox="1"/>
          <p:nvPr/>
        </p:nvSpPr>
        <p:spPr>
          <a:xfrm>
            <a:off x="8305800" y="214836"/>
            <a:ext cx="3719288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800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n) {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printTheArray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n);</a:t>
            </a:r>
          </a:p>
          <a:p>
            <a:r>
              <a:rPr lang="en-US" sz="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           return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} 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0;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endParaRPr lang="en-US" sz="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1;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generateAllBinaryStrings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+ 1);</a:t>
            </a:r>
          </a:p>
          <a:p>
            <a:r>
              <a:rPr lang="en-US" sz="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A90DEBB-3481-E6C7-9797-20E71B2EA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281" y="2918260"/>
            <a:ext cx="3762238" cy="24258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46BE64-2A85-EB5C-C1DC-0D72A33CDE68}"/>
              </a:ext>
            </a:extLst>
          </p:cNvPr>
          <p:cNvSpPr txBox="1"/>
          <p:nvPr/>
        </p:nvSpPr>
        <p:spPr>
          <a:xfrm>
            <a:off x="9074224" y="5408297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FD5EC9-ADB6-3848-B6F9-6DE3D9AA866B}"/>
              </a:ext>
            </a:extLst>
          </p:cNvPr>
          <p:cNvSpPr txBox="1"/>
          <p:nvPr/>
        </p:nvSpPr>
        <p:spPr>
          <a:xfrm rot="16200000">
            <a:off x="5489839" y="3759954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Of binary digits generated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A2154A-72A0-598C-5042-4614108EDA62}"/>
              </a:ext>
            </a:extLst>
          </p:cNvPr>
          <p:cNvSpPr txBox="1"/>
          <p:nvPr/>
        </p:nvSpPr>
        <p:spPr>
          <a:xfrm>
            <a:off x="220412" y="1035083"/>
            <a:ext cx="6700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growth rate of this algorithm is </a:t>
            </a:r>
            <a:r>
              <a:rPr lang="en-US" sz="2400" b="1" dirty="0"/>
              <a:t>exponential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9FBF12-F2FB-2C29-91E9-CAEC27C9A453}"/>
              </a:ext>
            </a:extLst>
          </p:cNvPr>
          <p:cNvSpPr txBox="1"/>
          <p:nvPr/>
        </p:nvSpPr>
        <p:spPr>
          <a:xfrm>
            <a:off x="342074" y="1732107"/>
            <a:ext cx="6133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An </a:t>
            </a:r>
            <a:r>
              <a:rPr lang="en-US" sz="2400" b="1" i="0" dirty="0">
                <a:solidFill>
                  <a:srgbClr val="333333"/>
                </a:solidFill>
                <a:effectLst/>
                <a:latin typeface="Helvetica Neue"/>
              </a:rPr>
              <a:t>exponential growth rate 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is one where the resource needed begins to double or increase very drastically as N increases</a:t>
            </a:r>
            <a:endParaRPr 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6B3BFB-3FC2-6448-96AB-BE287F90C5BC}"/>
              </a:ext>
            </a:extLst>
          </p:cNvPr>
          <p:cNvSpPr txBox="1"/>
          <p:nvPr/>
        </p:nvSpPr>
        <p:spPr>
          <a:xfrm>
            <a:off x="1988966" y="3100047"/>
            <a:ext cx="21226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F(x) = B ^ 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338944-DAB5-1F8F-A67C-2A0E5EE80C66}"/>
              </a:ext>
            </a:extLst>
          </p:cNvPr>
          <p:cNvSpPr txBox="1"/>
          <p:nvPr/>
        </p:nvSpPr>
        <p:spPr>
          <a:xfrm>
            <a:off x="609600" y="4016302"/>
            <a:ext cx="533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algorithm that has an exponential growth rate is generally perceived as </a:t>
            </a:r>
            <a:r>
              <a:rPr lang="en-US" sz="2400" b="1" dirty="0"/>
              <a:t>inefficient</a:t>
            </a:r>
            <a:r>
              <a:rPr lang="en-US" sz="2400" dirty="0"/>
              <a:t>. When N gets big, sometimes the algorithm won’t finish for years</a:t>
            </a:r>
          </a:p>
        </p:txBody>
      </p:sp>
    </p:spTree>
    <p:extLst>
      <p:ext uri="{BB962C8B-B14F-4D97-AF65-F5344CB8AC3E}">
        <p14:creationId xmlns:p14="http://schemas.microsoft.com/office/powerpoint/2010/main" val="64901327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CFF31E-B8F6-8A5E-AFF4-10FCD2B83BE0}"/>
              </a:ext>
            </a:extLst>
          </p:cNvPr>
          <p:cNvSpPr txBox="1"/>
          <p:nvPr/>
        </p:nvSpPr>
        <p:spPr>
          <a:xfrm>
            <a:off x="696032" y="381000"/>
            <a:ext cx="10096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0" dirty="0">
                <a:solidFill>
                  <a:srgbClr val="333333"/>
                </a:solidFill>
                <a:effectLst/>
                <a:latin typeface="Helvetica Neue"/>
              </a:rPr>
              <a:t>The</a:t>
            </a:r>
            <a:r>
              <a:rPr lang="en-US" sz="3600" b="1" i="0" dirty="0">
                <a:solidFill>
                  <a:srgbClr val="333333"/>
                </a:solidFill>
                <a:effectLst/>
                <a:latin typeface="Helvetica Neue"/>
              </a:rPr>
              <a:t> growth rate </a:t>
            </a:r>
            <a:r>
              <a:rPr lang="en-US" sz="3600" i="0" dirty="0">
                <a:solidFill>
                  <a:srgbClr val="333333"/>
                </a:solidFill>
                <a:effectLst/>
                <a:latin typeface="Helvetica Neue"/>
              </a:rPr>
              <a:t>of the algorithm looks at 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Helvetica Neue"/>
              </a:rPr>
              <a:t>how much more resource an algorithm needs (time or space) as the input size increases</a:t>
            </a:r>
            <a:endParaRPr lang="en-US" sz="3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0C1E30-FE1F-42AA-C10D-7A7A1D818A31}"/>
              </a:ext>
            </a:extLst>
          </p:cNvPr>
          <p:cNvSpPr/>
          <p:nvPr/>
        </p:nvSpPr>
        <p:spPr>
          <a:xfrm>
            <a:off x="914400" y="2376167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Constant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7DBBA5-A89E-A346-5E66-378686CE244D}"/>
              </a:ext>
            </a:extLst>
          </p:cNvPr>
          <p:cNvSpPr/>
          <p:nvPr/>
        </p:nvSpPr>
        <p:spPr>
          <a:xfrm>
            <a:off x="914400" y="345539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Linear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F2345C-C295-7FE9-ADE9-6A854E1830D3}"/>
              </a:ext>
            </a:extLst>
          </p:cNvPr>
          <p:cNvSpPr/>
          <p:nvPr/>
        </p:nvSpPr>
        <p:spPr>
          <a:xfrm>
            <a:off x="914400" y="4534619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Quadratic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3A2A75-A430-DFFC-4500-F84AB43C14E1}"/>
              </a:ext>
            </a:extLst>
          </p:cNvPr>
          <p:cNvSpPr/>
          <p:nvPr/>
        </p:nvSpPr>
        <p:spPr>
          <a:xfrm>
            <a:off x="4495800" y="2376167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???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88BB69-088D-F8A7-B93D-CC2AAB7FFF48}"/>
              </a:ext>
            </a:extLst>
          </p:cNvPr>
          <p:cNvSpPr/>
          <p:nvPr/>
        </p:nvSpPr>
        <p:spPr>
          <a:xfrm>
            <a:off x="4495800" y="345539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???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6A5B35-D8C8-11E9-9AB6-249A23450688}"/>
              </a:ext>
            </a:extLst>
          </p:cNvPr>
          <p:cNvSpPr/>
          <p:nvPr/>
        </p:nvSpPr>
        <p:spPr>
          <a:xfrm>
            <a:off x="4495800" y="4534619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???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8FAC65-E649-D374-C4A6-51E720BECA07}"/>
              </a:ext>
            </a:extLst>
          </p:cNvPr>
          <p:cNvSpPr/>
          <p:nvPr/>
        </p:nvSpPr>
        <p:spPr>
          <a:xfrm>
            <a:off x="914400" y="550352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Exponential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22F9F0-9005-18AE-2870-FBDF5879D6DB}"/>
              </a:ext>
            </a:extLst>
          </p:cNvPr>
          <p:cNvSpPr/>
          <p:nvPr/>
        </p:nvSpPr>
        <p:spPr>
          <a:xfrm>
            <a:off x="4495800" y="5503523"/>
            <a:ext cx="2743200" cy="6117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234503098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96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A08B94-D525-7FDA-4D4F-E0BE1B317DA3}"/>
              </a:ext>
            </a:extLst>
          </p:cNvPr>
          <p:cNvSpPr/>
          <p:nvPr/>
        </p:nvSpPr>
        <p:spPr>
          <a:xfrm>
            <a:off x="2089150" y="413364"/>
            <a:ext cx="1981200" cy="60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Constant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11E164-D59A-E021-B8BC-9F293A4156C4}"/>
              </a:ext>
            </a:extLst>
          </p:cNvPr>
          <p:cNvSpPr/>
          <p:nvPr/>
        </p:nvSpPr>
        <p:spPr>
          <a:xfrm>
            <a:off x="2165350" y="3442387"/>
            <a:ext cx="1981200" cy="60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Linear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573BF2-A564-CDEA-15F6-104BF9E5F7B8}"/>
              </a:ext>
            </a:extLst>
          </p:cNvPr>
          <p:cNvSpPr/>
          <p:nvPr/>
        </p:nvSpPr>
        <p:spPr>
          <a:xfrm>
            <a:off x="6564086" y="359591"/>
            <a:ext cx="1981200" cy="60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Quadratic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4F0D3C-339B-194D-2FFA-B2ABDDD9C1F3}"/>
              </a:ext>
            </a:extLst>
          </p:cNvPr>
          <p:cNvSpPr/>
          <p:nvPr/>
        </p:nvSpPr>
        <p:spPr>
          <a:xfrm>
            <a:off x="6564086" y="3404943"/>
            <a:ext cx="1981200" cy="60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Exponential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52C843-6CCF-05C5-1180-4EA4CCB56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6886" y="4267200"/>
            <a:ext cx="2934989" cy="18924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0E162D-5338-7452-A1EE-1B70BAA74E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750" y="1257511"/>
            <a:ext cx="2895600" cy="18967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7E6512-46E3-58B9-C5EF-CC48ED57E0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9551" y="4340133"/>
            <a:ext cx="3166812" cy="189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41BA87-37E2-832F-F323-1256C7403A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6760" y="1225872"/>
            <a:ext cx="2603455" cy="173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3332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97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C37F91-2C67-F5FF-B1B3-E9C6445AA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823912"/>
            <a:ext cx="6975542" cy="52101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836BE10-0332-7682-C595-6BA3AD81C8E3}"/>
              </a:ext>
            </a:extLst>
          </p:cNvPr>
          <p:cNvSpPr txBox="1"/>
          <p:nvPr/>
        </p:nvSpPr>
        <p:spPr>
          <a:xfrm>
            <a:off x="7772400" y="3428999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Constant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039282-3A5D-FA10-11A2-13B001F09F8F}"/>
              </a:ext>
            </a:extLst>
          </p:cNvPr>
          <p:cNvSpPr txBox="1"/>
          <p:nvPr/>
        </p:nvSpPr>
        <p:spPr>
          <a:xfrm rot="18888636">
            <a:off x="6986783" y="126553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Linear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C6F090-E235-D6A6-6021-4D78CC6D1523}"/>
              </a:ext>
            </a:extLst>
          </p:cNvPr>
          <p:cNvSpPr txBox="1"/>
          <p:nvPr/>
        </p:nvSpPr>
        <p:spPr>
          <a:xfrm rot="18918410">
            <a:off x="3434123" y="2808879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Exponential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FAE837-8421-FE6C-5CB9-B8B7B2ED0AF7}"/>
              </a:ext>
            </a:extLst>
          </p:cNvPr>
          <p:cNvSpPr txBox="1"/>
          <p:nvPr/>
        </p:nvSpPr>
        <p:spPr>
          <a:xfrm rot="19991530">
            <a:off x="4663673" y="2808879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Quadratic</a:t>
            </a:r>
          </a:p>
        </p:txBody>
      </p:sp>
    </p:spTree>
    <p:extLst>
      <p:ext uri="{BB962C8B-B14F-4D97-AF65-F5344CB8AC3E}">
        <p14:creationId xmlns:p14="http://schemas.microsoft.com/office/powerpoint/2010/main" val="67454220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0E470C-2B3B-25EE-24FF-847883F8F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359532"/>
            <a:ext cx="7058025" cy="61055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E98C082-A311-5C57-094A-0F0E4F2D8C24}"/>
                  </a:ext>
                </a:extLst>
              </p14:cNvPr>
              <p14:cNvContentPartPr/>
              <p14:nvPr/>
            </p14:nvContentPartPr>
            <p14:xfrm>
              <a:off x="971306" y="4553653"/>
              <a:ext cx="1510200" cy="6879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E98C082-A311-5C57-094A-0F0E4F2D8C2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3306" y="4535653"/>
                <a:ext cx="1545840" cy="72360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A8524B44-24E3-FB84-FDAD-FFC33A66F171}"/>
              </a:ext>
            </a:extLst>
          </p:cNvPr>
          <p:cNvSpPr txBox="1"/>
          <p:nvPr/>
        </p:nvSpPr>
        <p:spPr>
          <a:xfrm>
            <a:off x="9067800" y="2057400"/>
            <a:ext cx="22560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a certain point, exponential growth rates goes crazy and beings to grow much faster than the other growth rates</a:t>
            </a:r>
          </a:p>
        </p:txBody>
      </p:sp>
    </p:spTree>
    <p:extLst>
      <p:ext uri="{BB962C8B-B14F-4D97-AF65-F5344CB8AC3E}">
        <p14:creationId xmlns:p14="http://schemas.microsoft.com/office/powerpoint/2010/main" val="243860836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51B71-5228-68A4-1043-09BAD15BBCA6}"/>
              </a:ext>
            </a:extLst>
          </p:cNvPr>
          <p:cNvSpPr txBox="1"/>
          <p:nvPr/>
        </p:nvSpPr>
        <p:spPr>
          <a:xfrm>
            <a:off x="0" y="76200"/>
            <a:ext cx="5708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Algorithm #5: Generating prime numbers up to 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457B94-6307-A34F-3068-C42FACBB7B02}"/>
              </a:ext>
            </a:extLst>
          </p:cNvPr>
          <p:cNvSpPr txBox="1"/>
          <p:nvPr/>
        </p:nvSpPr>
        <p:spPr>
          <a:xfrm>
            <a:off x="152400" y="677263"/>
            <a:ext cx="6718663" cy="563231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3F7F5F"/>
                </a:solidFill>
                <a:effectLst/>
                <a:latin typeface="Consolas" panose="020B0609020204030204" pitchFamily="49" charset="0"/>
              </a:rPr>
              <a:t>//function to check if a given number is prime</a:t>
            </a:r>
            <a:endParaRPr lang="en-US" sz="1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==1||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=2;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-1;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==0)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 (String[]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50;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for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=1;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 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effectLst/>
                <a:latin typeface="Consolas" panose="020B0609020204030204" pitchFamily="49" charset="0"/>
              </a:rPr>
              <a:t>		if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isPrime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	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.print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2A00FF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}</a:t>
            </a:r>
          </a:p>
          <a:p>
            <a:pPr lvl="2"/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	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002DFD-4607-2B06-FC13-094092C36DF1}"/>
              </a:ext>
            </a:extLst>
          </p:cNvPr>
          <p:cNvSpPr txBox="1"/>
          <p:nvPr/>
        </p:nvSpPr>
        <p:spPr>
          <a:xfrm>
            <a:off x="6965821" y="990600"/>
            <a:ext cx="5134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algorithm generates prime numbers up to N</a:t>
            </a:r>
          </a:p>
        </p:txBody>
      </p:sp>
    </p:spTree>
    <p:extLst>
      <p:ext uri="{BB962C8B-B14F-4D97-AF65-F5344CB8AC3E}">
        <p14:creationId xmlns:p14="http://schemas.microsoft.com/office/powerpoint/2010/main" val="1882962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6215</TotalTime>
  <Words>9077</Words>
  <Application>Microsoft Office PowerPoint</Application>
  <PresentationFormat>Widescreen</PresentationFormat>
  <Paragraphs>1776</Paragraphs>
  <Slides>112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112</vt:i4>
      </vt:variant>
    </vt:vector>
  </HeadingPairs>
  <TitlesOfParts>
    <vt:vector size="118" baseType="lpstr">
      <vt:lpstr>Arial</vt:lpstr>
      <vt:lpstr>Arial Black</vt:lpstr>
      <vt:lpstr>Calibri</vt:lpstr>
      <vt:lpstr>Consolas</vt:lpstr>
      <vt:lpstr>Helvetica Neue</vt:lpstr>
      <vt:lpstr>Office Theme</vt:lpstr>
      <vt:lpstr>CSCI 132:  Basic Data Structures and 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132</dc:title>
  <dc:creator>Reese Pearsall</dc:creator>
  <cp:lastModifiedBy>Reese Pearsall</cp:lastModifiedBy>
  <cp:revision>50</cp:revision>
  <dcterms:created xsi:type="dcterms:W3CDTF">2022-08-21T16:55:59Z</dcterms:created>
  <dcterms:modified xsi:type="dcterms:W3CDTF">2025-03-03T21:40:16Z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2021-05-09T00:00:00Z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2022-08-21T00:00:00Z</vt:filetime>
  </property>
  <property fmtid="{D5CDD505-2E9C-101B-9397-08002B2CF9AE}" pid="5" name="Producer">
    <vt:lpwstr>Microsoft® PowerPoint® for Microsoft 365</vt:lpwstr>
  </property>
</Properties>
</file>